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41"/>
  </p:notesMasterIdLst>
  <p:sldIdLst>
    <p:sldId id="311" r:id="rId3"/>
    <p:sldId id="256" r:id="rId4"/>
    <p:sldId id="258" r:id="rId5"/>
    <p:sldId id="260" r:id="rId6"/>
    <p:sldId id="261" r:id="rId7"/>
    <p:sldId id="312" r:id="rId8"/>
    <p:sldId id="314" r:id="rId9"/>
    <p:sldId id="313" r:id="rId10"/>
    <p:sldId id="315" r:id="rId11"/>
    <p:sldId id="316" r:id="rId12"/>
    <p:sldId id="317" r:id="rId13"/>
    <p:sldId id="319" r:id="rId14"/>
    <p:sldId id="318" r:id="rId15"/>
    <p:sldId id="320" r:id="rId16"/>
    <p:sldId id="322" r:id="rId17"/>
    <p:sldId id="321" r:id="rId18"/>
    <p:sldId id="323" r:id="rId19"/>
    <p:sldId id="324" r:id="rId20"/>
    <p:sldId id="325" r:id="rId21"/>
    <p:sldId id="326" r:id="rId22"/>
    <p:sldId id="333" r:id="rId23"/>
    <p:sldId id="334" r:id="rId24"/>
    <p:sldId id="335" r:id="rId25"/>
    <p:sldId id="332" r:id="rId26"/>
    <p:sldId id="330" r:id="rId27"/>
    <p:sldId id="327" r:id="rId28"/>
    <p:sldId id="341" r:id="rId29"/>
    <p:sldId id="328" r:id="rId30"/>
    <p:sldId id="329" r:id="rId31"/>
    <p:sldId id="337" r:id="rId32"/>
    <p:sldId id="336" r:id="rId33"/>
    <p:sldId id="338" r:id="rId34"/>
    <p:sldId id="340" r:id="rId35"/>
    <p:sldId id="331" r:id="rId36"/>
    <p:sldId id="339" r:id="rId37"/>
    <p:sldId id="290" r:id="rId38"/>
    <p:sldId id="295" r:id="rId39"/>
    <p:sldId id="310" r:id="rId40"/>
  </p:sldIdLst>
  <p:sldSz cx="9144000" cy="5143500" type="screen16x9"/>
  <p:notesSz cx="6858000" cy="9144000"/>
  <p:embeddedFontLst>
    <p:embeddedFont>
      <p:font typeface="Anaheim" panose="020B0604020202020204" charset="0"/>
      <p:regular r:id="rId42"/>
    </p:embeddedFont>
    <p:embeddedFont>
      <p:font typeface="Inter" panose="020B0604020202020204" charset="0"/>
      <p:regular r:id="rId43"/>
      <p:bold r:id="rId44"/>
    </p:embeddedFont>
    <p:embeddedFont>
      <p:font typeface="Lexend Black" panose="020B0604020202020204" charset="0"/>
      <p:bold r:id="rId45"/>
    </p:embeddedFont>
    <p:embeddedFont>
      <p:font typeface="Proxima Nova" panose="020B0604020202020204" charset="0"/>
      <p:regular r:id="rId46"/>
      <p:bold r:id="rId47"/>
      <p:italic r:id="rId48"/>
      <p:boldItalic r:id="rId49"/>
    </p:embeddedFont>
    <p:embeddedFont>
      <p:font typeface="Space Grotesk" pitchFamily="2"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88630E-B5E5-46E2-9916-28832BA084CC}">
  <a:tblStyle styleId="{4488630E-B5E5-46E2-9916-28832BA084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6A2D3F-C854-4397-8A8F-411CC201DD6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9007af15f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9007af15f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53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925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52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2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752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61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102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48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95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517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8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9007af15f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9007af15f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10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14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33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248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8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58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94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43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12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783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665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03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460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966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8fc411b1a4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8fc411b1a4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4"/>
        <p:cNvGrpSpPr/>
        <p:nvPr/>
      </p:nvGrpSpPr>
      <p:grpSpPr>
        <a:xfrm>
          <a:off x="0" y="0"/>
          <a:ext cx="0" cy="0"/>
          <a:chOff x="0" y="0"/>
          <a:chExt cx="0" cy="0"/>
        </a:xfrm>
      </p:grpSpPr>
      <p:sp>
        <p:nvSpPr>
          <p:cNvPr id="12605" name="Google Shape;12605;g28fc411b1a4_2_13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6" name="Google Shape;12606;g28fc411b1a4_2_13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386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69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18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69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39"/>
          <a:stretch/>
        </p:blipFill>
        <p:spPr>
          <a:xfrm>
            <a:off x="0" y="2225"/>
            <a:ext cx="9144003" cy="5143500"/>
          </a:xfrm>
          <a:prstGeom prst="rect">
            <a:avLst/>
          </a:prstGeom>
          <a:noFill/>
          <a:ln>
            <a:noFill/>
          </a:ln>
        </p:spPr>
      </p:pic>
      <p:pic>
        <p:nvPicPr>
          <p:cNvPr id="10" name="Google Shape;10;p2"/>
          <p:cNvPicPr preferRelativeResize="0"/>
          <p:nvPr/>
        </p:nvPicPr>
        <p:blipFill rotWithShape="1">
          <a:blip r:embed="rId3">
            <a:alphaModFix/>
          </a:blip>
          <a:srcRect r="79"/>
          <a:stretch/>
        </p:blipFill>
        <p:spPr>
          <a:xfrm>
            <a:off x="0" y="-3175"/>
            <a:ext cx="9144003" cy="1840450"/>
          </a:xfrm>
          <a:prstGeom prst="rect">
            <a:avLst/>
          </a:prstGeom>
          <a:noFill/>
          <a:ln>
            <a:noFill/>
          </a:ln>
        </p:spPr>
      </p:pic>
      <p:grpSp>
        <p:nvGrpSpPr>
          <p:cNvPr id="11" name="Google Shape;11;p2"/>
          <p:cNvGrpSpPr/>
          <p:nvPr/>
        </p:nvGrpSpPr>
        <p:grpSpPr>
          <a:xfrm>
            <a:off x="144750" y="109675"/>
            <a:ext cx="8850375" cy="4918925"/>
            <a:chOff x="144750" y="109675"/>
            <a:chExt cx="8850375" cy="4918925"/>
          </a:xfrm>
        </p:grpSpPr>
        <p:grpSp>
          <p:nvGrpSpPr>
            <p:cNvPr id="12" name="Google Shape;12;p2"/>
            <p:cNvGrpSpPr/>
            <p:nvPr/>
          </p:nvGrpSpPr>
          <p:grpSpPr>
            <a:xfrm>
              <a:off x="147825" y="109675"/>
              <a:ext cx="8847300" cy="1737900"/>
              <a:chOff x="147825" y="109675"/>
              <a:chExt cx="8847300" cy="1737900"/>
            </a:xfrm>
          </p:grpSpPr>
          <p:cxnSp>
            <p:nvCxnSpPr>
              <p:cNvPr id="13" name="Google Shape;13;p2"/>
              <p:cNvCxnSpPr/>
              <p:nvPr/>
            </p:nvCxnSpPr>
            <p:spPr>
              <a:xfrm>
                <a:off x="148025" y="109675"/>
                <a:ext cx="0" cy="1737900"/>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14;p2"/>
              <p:cNvCxnSpPr/>
              <p:nvPr/>
            </p:nvCxnSpPr>
            <p:spPr>
              <a:xfrm>
                <a:off x="8995050" y="109675"/>
                <a:ext cx="0" cy="173790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5;p2"/>
              <p:cNvCxnSpPr/>
              <p:nvPr/>
            </p:nvCxnSpPr>
            <p:spPr>
              <a:xfrm rot="10800000">
                <a:off x="147825" y="114905"/>
                <a:ext cx="8847300" cy="0"/>
              </a:xfrm>
              <a:prstGeom prst="straightConnector1">
                <a:avLst/>
              </a:prstGeom>
              <a:noFill/>
              <a:ln w="9525" cap="flat" cmpd="sng">
                <a:solidFill>
                  <a:schemeClr val="dk2"/>
                </a:solidFill>
                <a:prstDash val="solid"/>
                <a:round/>
                <a:headEnd type="none" w="med" len="med"/>
                <a:tailEnd type="none" w="med" len="med"/>
              </a:ln>
            </p:spPr>
          </p:cxnSp>
        </p:grpSp>
        <p:grpSp>
          <p:nvGrpSpPr>
            <p:cNvPr id="16" name="Google Shape;16;p2"/>
            <p:cNvGrpSpPr/>
            <p:nvPr/>
          </p:nvGrpSpPr>
          <p:grpSpPr>
            <a:xfrm>
              <a:off x="144750" y="1835400"/>
              <a:ext cx="8850300" cy="3193200"/>
              <a:chOff x="144750" y="1835400"/>
              <a:chExt cx="8850300" cy="3193200"/>
            </a:xfrm>
          </p:grpSpPr>
          <p:cxnSp>
            <p:nvCxnSpPr>
              <p:cNvPr id="17" name="Google Shape;17;p2"/>
              <p:cNvCxnSpPr/>
              <p:nvPr/>
            </p:nvCxnSpPr>
            <p:spPr>
              <a:xfrm rot="10800000">
                <a:off x="8994900"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a:off x="144750" y="5023970"/>
                <a:ext cx="8850300" cy="0"/>
              </a:xfrm>
              <a:prstGeom prst="straightConnector1">
                <a:avLst/>
              </a:prstGeom>
              <a:noFill/>
              <a:ln w="9525" cap="flat" cmpd="sng">
                <a:solidFill>
                  <a:schemeClr val="accent1"/>
                </a:solidFill>
                <a:prstDash val="solid"/>
                <a:round/>
                <a:headEnd type="none" w="med" len="med"/>
                <a:tailEnd type="none" w="med" len="med"/>
              </a:ln>
            </p:spPr>
          </p:cxnSp>
        </p:grpSp>
      </p:grpSp>
      <p:sp>
        <p:nvSpPr>
          <p:cNvPr id="20" name="Google Shape;20;p2"/>
          <p:cNvSpPr/>
          <p:nvPr/>
        </p:nvSpPr>
        <p:spPr>
          <a:xfrm>
            <a:off x="8608329" y="4635625"/>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 name="Google Shape;21;p2"/>
          <p:cNvSpPr txBox="1">
            <a:spLocks noGrp="1"/>
          </p:cNvSpPr>
          <p:nvPr>
            <p:ph type="ctrTitle"/>
          </p:nvPr>
        </p:nvSpPr>
        <p:spPr>
          <a:xfrm>
            <a:off x="813750" y="2138575"/>
            <a:ext cx="6508800" cy="15702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2" name="Google Shape;22;p2"/>
          <p:cNvSpPr txBox="1">
            <a:spLocks noGrp="1"/>
          </p:cNvSpPr>
          <p:nvPr>
            <p:ph type="subTitle" idx="1"/>
          </p:nvPr>
        </p:nvSpPr>
        <p:spPr>
          <a:xfrm>
            <a:off x="813750" y="4056475"/>
            <a:ext cx="6508800" cy="3867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8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89"/>
        <p:cNvGrpSpPr/>
        <p:nvPr/>
      </p:nvGrpSpPr>
      <p:grpSpPr>
        <a:xfrm>
          <a:off x="0" y="0"/>
          <a:ext cx="0" cy="0"/>
          <a:chOff x="0" y="0"/>
          <a:chExt cx="0" cy="0"/>
        </a:xfrm>
      </p:grpSpPr>
      <p:sp>
        <p:nvSpPr>
          <p:cNvPr id="490" name="Google Shape;490;p3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l="139"/>
          <a:stretch/>
        </p:blipFill>
        <p:spPr>
          <a:xfrm>
            <a:off x="0" y="2225"/>
            <a:ext cx="9144003" cy="5143500"/>
          </a:xfrm>
          <a:prstGeom prst="rect">
            <a:avLst/>
          </a:prstGeom>
          <a:noFill/>
          <a:ln>
            <a:noFill/>
          </a:ln>
        </p:spPr>
      </p:pic>
      <p:pic>
        <p:nvPicPr>
          <p:cNvPr id="25" name="Google Shape;25;p3"/>
          <p:cNvPicPr preferRelativeResize="0"/>
          <p:nvPr/>
        </p:nvPicPr>
        <p:blipFill rotWithShape="1">
          <a:blip r:embed="rId3">
            <a:alphaModFix/>
          </a:blip>
          <a:srcRect r="89"/>
          <a:stretch/>
        </p:blipFill>
        <p:spPr>
          <a:xfrm rot="-5400000">
            <a:off x="-1897425" y="1894450"/>
            <a:ext cx="5144975" cy="1356075"/>
          </a:xfrm>
          <a:prstGeom prst="rect">
            <a:avLst/>
          </a:prstGeom>
          <a:noFill/>
          <a:ln>
            <a:noFill/>
          </a:ln>
        </p:spPr>
      </p:pic>
      <p:sp>
        <p:nvSpPr>
          <p:cNvPr id="26" name="Google Shape;26;p3"/>
          <p:cNvSpPr/>
          <p:nvPr/>
        </p:nvSpPr>
        <p:spPr>
          <a:xfrm>
            <a:off x="8608329" y="109810"/>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7" name="Google Shape;27;p3"/>
          <p:cNvGrpSpPr/>
          <p:nvPr/>
        </p:nvGrpSpPr>
        <p:grpSpPr>
          <a:xfrm>
            <a:off x="142950" y="104701"/>
            <a:ext cx="8856358" cy="4921799"/>
            <a:chOff x="142950" y="104701"/>
            <a:chExt cx="8856358" cy="4921799"/>
          </a:xfrm>
        </p:grpSpPr>
        <p:grpSp>
          <p:nvGrpSpPr>
            <p:cNvPr id="28" name="Google Shape;28;p3"/>
            <p:cNvGrpSpPr/>
            <p:nvPr/>
          </p:nvGrpSpPr>
          <p:grpSpPr>
            <a:xfrm rot="-5400000">
              <a:off x="2715571" y="-1257237"/>
              <a:ext cx="4919112" cy="7648362"/>
              <a:chOff x="142957" y="1835400"/>
              <a:chExt cx="8852100" cy="3193204"/>
            </a:xfrm>
          </p:grpSpPr>
          <p:cxnSp>
            <p:nvCxnSpPr>
              <p:cNvPr id="29" name="Google Shape;29;p3"/>
              <p:cNvCxnSpPr/>
              <p:nvPr/>
            </p:nvCxnSpPr>
            <p:spPr>
              <a:xfrm rot="10800000">
                <a:off x="8990896" y="1835404"/>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3"/>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3"/>
              <p:cNvCxnSpPr/>
              <p:nvPr/>
            </p:nvCxnSpPr>
            <p:spPr>
              <a:xfrm>
                <a:off x="142957" y="5026963"/>
                <a:ext cx="8852100" cy="0"/>
              </a:xfrm>
              <a:prstGeom prst="straightConnector1">
                <a:avLst/>
              </a:prstGeom>
              <a:noFill/>
              <a:ln w="9525" cap="flat" cmpd="sng">
                <a:solidFill>
                  <a:schemeClr val="accent1"/>
                </a:solidFill>
                <a:prstDash val="solid"/>
                <a:round/>
                <a:headEnd type="none" w="med" len="med"/>
                <a:tailEnd type="none" w="med" len="med"/>
              </a:ln>
            </p:spPr>
          </p:cxnSp>
        </p:grpSp>
        <p:grpSp>
          <p:nvGrpSpPr>
            <p:cNvPr id="32" name="Google Shape;32;p3"/>
            <p:cNvGrpSpPr/>
            <p:nvPr/>
          </p:nvGrpSpPr>
          <p:grpSpPr>
            <a:xfrm rot="-5400000">
              <a:off x="-1711419" y="1959070"/>
              <a:ext cx="4919099" cy="1210361"/>
              <a:chOff x="147825" y="9188"/>
              <a:chExt cx="8847300" cy="1837500"/>
            </a:xfrm>
          </p:grpSpPr>
          <p:cxnSp>
            <p:nvCxnSpPr>
              <p:cNvPr id="33" name="Google Shape;33;p3"/>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34" name="Google Shape;34;p3"/>
              <p:cNvCxnSpPr/>
              <p:nvPr/>
            </p:nvCxnSpPr>
            <p:spPr>
              <a:xfrm>
                <a:off x="8986484"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3"/>
              <p:cNvCxnSpPr/>
              <p:nvPr/>
            </p:nvCxnSpPr>
            <p:spPr>
              <a:xfrm rot="10800000">
                <a:off x="147825" y="17337"/>
                <a:ext cx="8847300" cy="0"/>
              </a:xfrm>
              <a:prstGeom prst="straightConnector1">
                <a:avLst/>
              </a:prstGeom>
              <a:noFill/>
              <a:ln w="9525" cap="flat" cmpd="sng">
                <a:solidFill>
                  <a:schemeClr val="dk2"/>
                </a:solidFill>
                <a:prstDash val="solid"/>
                <a:round/>
                <a:headEnd type="none" w="med" len="med"/>
                <a:tailEnd type="none" w="med" len="med"/>
              </a:ln>
            </p:spPr>
          </p:cxnSp>
        </p:grpSp>
      </p:grpSp>
      <p:sp>
        <p:nvSpPr>
          <p:cNvPr id="36" name="Google Shape;36;p3"/>
          <p:cNvSpPr txBox="1">
            <a:spLocks noGrp="1"/>
          </p:cNvSpPr>
          <p:nvPr>
            <p:ph type="title"/>
          </p:nvPr>
        </p:nvSpPr>
        <p:spPr>
          <a:xfrm>
            <a:off x="1941200" y="2076663"/>
            <a:ext cx="5067600" cy="1511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7" name="Google Shape;37;p3"/>
          <p:cNvSpPr txBox="1">
            <a:spLocks noGrp="1"/>
          </p:cNvSpPr>
          <p:nvPr>
            <p:ph type="title" idx="2" hasCustomPrompt="1"/>
          </p:nvPr>
        </p:nvSpPr>
        <p:spPr>
          <a:xfrm>
            <a:off x="1941200" y="1224188"/>
            <a:ext cx="50676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blip>
          <a:srcRect l="139"/>
          <a:stretch/>
        </p:blipFill>
        <p:spPr>
          <a:xfrm>
            <a:off x="0" y="2225"/>
            <a:ext cx="9144003" cy="5143500"/>
          </a:xfrm>
          <a:prstGeom prst="rect">
            <a:avLst/>
          </a:prstGeom>
          <a:noFill/>
          <a:ln>
            <a:noFill/>
          </a:ln>
        </p:spPr>
      </p:pic>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74" name="Google Shape;74;p6"/>
          <p:cNvPicPr preferRelativeResize="0"/>
          <p:nvPr/>
        </p:nvPicPr>
        <p:blipFill rotWithShape="1">
          <a:blip r:embed="rId3">
            <a:alphaModFix/>
          </a:blip>
          <a:srcRect r="89"/>
          <a:stretch/>
        </p:blipFill>
        <p:spPr>
          <a:xfrm rot="-5400000">
            <a:off x="-2428988" y="2425413"/>
            <a:ext cx="5144975" cy="294150"/>
          </a:xfrm>
          <a:prstGeom prst="rect">
            <a:avLst/>
          </a:prstGeom>
          <a:noFill/>
          <a:ln>
            <a:noFill/>
          </a:ln>
        </p:spPr>
      </p:pic>
      <p:sp>
        <p:nvSpPr>
          <p:cNvPr id="75" name="Google Shape;75;p6"/>
          <p:cNvSpPr/>
          <p:nvPr/>
        </p:nvSpPr>
        <p:spPr>
          <a:xfrm>
            <a:off x="8608329" y="106835"/>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76" name="Google Shape;76;p6"/>
          <p:cNvGrpSpPr/>
          <p:nvPr/>
        </p:nvGrpSpPr>
        <p:grpSpPr>
          <a:xfrm>
            <a:off x="142950" y="104695"/>
            <a:ext cx="8856550" cy="4921805"/>
            <a:chOff x="142950" y="104695"/>
            <a:chExt cx="8856550" cy="4921805"/>
          </a:xfrm>
        </p:grpSpPr>
        <p:grpSp>
          <p:nvGrpSpPr>
            <p:cNvPr id="77" name="Google Shape;77;p6"/>
            <p:cNvGrpSpPr/>
            <p:nvPr/>
          </p:nvGrpSpPr>
          <p:grpSpPr>
            <a:xfrm rot="-5400000">
              <a:off x="2184683" y="-1788317"/>
              <a:ext cx="4921768" cy="8707867"/>
              <a:chOff x="142957" y="1835400"/>
              <a:chExt cx="8852100" cy="3193204"/>
            </a:xfrm>
          </p:grpSpPr>
          <p:cxnSp>
            <p:nvCxnSpPr>
              <p:cNvPr id="78" name="Google Shape;78;p6"/>
              <p:cNvCxnSpPr/>
              <p:nvPr/>
            </p:nvCxnSpPr>
            <p:spPr>
              <a:xfrm rot="10800000">
                <a:off x="8990918" y="1835404"/>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6"/>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6"/>
              <p:cNvCxnSpPr/>
              <p:nvPr/>
            </p:nvCxnSpPr>
            <p:spPr>
              <a:xfrm>
                <a:off x="142957" y="5026963"/>
                <a:ext cx="8852100" cy="0"/>
              </a:xfrm>
              <a:prstGeom prst="straightConnector1">
                <a:avLst/>
              </a:prstGeom>
              <a:noFill/>
              <a:ln w="9525" cap="flat" cmpd="sng">
                <a:solidFill>
                  <a:schemeClr val="accent1"/>
                </a:solidFill>
                <a:prstDash val="solid"/>
                <a:round/>
                <a:headEnd type="none" w="med" len="med"/>
                <a:tailEnd type="none" w="med" len="med"/>
              </a:ln>
            </p:spPr>
          </p:cxnSp>
        </p:grpSp>
        <p:grpSp>
          <p:nvGrpSpPr>
            <p:cNvPr id="81" name="Google Shape;81;p6"/>
            <p:cNvGrpSpPr/>
            <p:nvPr/>
          </p:nvGrpSpPr>
          <p:grpSpPr>
            <a:xfrm rot="-5400000">
              <a:off x="-2242364" y="2490009"/>
              <a:ext cx="4919099" cy="148470"/>
              <a:chOff x="147825" y="9188"/>
              <a:chExt cx="8847300" cy="1837500"/>
            </a:xfrm>
          </p:grpSpPr>
          <p:cxnSp>
            <p:nvCxnSpPr>
              <p:cNvPr id="82" name="Google Shape;82;p6"/>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83" name="Google Shape;83;p6"/>
              <p:cNvCxnSpPr/>
              <p:nvPr/>
            </p:nvCxnSpPr>
            <p:spPr>
              <a:xfrm>
                <a:off x="8991273"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84" name="Google Shape;84;p6"/>
              <p:cNvCxnSpPr/>
              <p:nvPr/>
            </p:nvCxnSpPr>
            <p:spPr>
              <a:xfrm rot="10800000">
                <a:off x="147825" y="70655"/>
                <a:ext cx="88473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8"/>
        <p:cNvGrpSpPr/>
        <p:nvPr/>
      </p:nvGrpSpPr>
      <p:grpSpPr>
        <a:xfrm>
          <a:off x="0" y="0"/>
          <a:ext cx="0" cy="0"/>
          <a:chOff x="0" y="0"/>
          <a:chExt cx="0" cy="0"/>
        </a:xfrm>
      </p:grpSpPr>
      <p:pic>
        <p:nvPicPr>
          <p:cNvPr id="149" name="Google Shape;149;p13"/>
          <p:cNvPicPr preferRelativeResize="0"/>
          <p:nvPr/>
        </p:nvPicPr>
        <p:blipFill rotWithShape="1">
          <a:blip r:embed="rId2">
            <a:alphaModFix/>
          </a:blip>
          <a:srcRect l="139"/>
          <a:stretch/>
        </p:blipFill>
        <p:spPr>
          <a:xfrm>
            <a:off x="0" y="2225"/>
            <a:ext cx="9144003" cy="5143500"/>
          </a:xfrm>
          <a:prstGeom prst="rect">
            <a:avLst/>
          </a:prstGeom>
          <a:noFill/>
          <a:ln>
            <a:noFill/>
          </a:ln>
        </p:spPr>
      </p:pic>
      <p:sp>
        <p:nvSpPr>
          <p:cNvPr id="150" name="Google Shape;15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13"/>
          <p:cNvSpPr txBox="1">
            <a:spLocks noGrp="1"/>
          </p:cNvSpPr>
          <p:nvPr>
            <p:ph type="title" idx="2" hasCustomPrompt="1"/>
          </p:nvPr>
        </p:nvSpPr>
        <p:spPr>
          <a:xfrm>
            <a:off x="720000" y="13100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title" idx="3" hasCustomPrompt="1"/>
          </p:nvPr>
        </p:nvSpPr>
        <p:spPr>
          <a:xfrm>
            <a:off x="720000" y="31623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title" idx="4" hasCustomPrompt="1"/>
          </p:nvPr>
        </p:nvSpPr>
        <p:spPr>
          <a:xfrm>
            <a:off x="3419280" y="13100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13"/>
          <p:cNvSpPr txBox="1">
            <a:spLocks noGrp="1"/>
          </p:cNvSpPr>
          <p:nvPr>
            <p:ph type="title" idx="5" hasCustomPrompt="1"/>
          </p:nvPr>
        </p:nvSpPr>
        <p:spPr>
          <a:xfrm>
            <a:off x="3419280" y="31623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title" idx="6" hasCustomPrompt="1"/>
          </p:nvPr>
        </p:nvSpPr>
        <p:spPr>
          <a:xfrm>
            <a:off x="6118550" y="13100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title" idx="7" hasCustomPrompt="1"/>
          </p:nvPr>
        </p:nvSpPr>
        <p:spPr>
          <a:xfrm>
            <a:off x="6118550" y="3162343"/>
            <a:ext cx="8700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a:spLocks noGrp="1"/>
          </p:cNvSpPr>
          <p:nvPr>
            <p:ph type="subTitle" idx="1"/>
          </p:nvPr>
        </p:nvSpPr>
        <p:spPr>
          <a:xfrm>
            <a:off x="720000" y="226683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sp>
        <p:nvSpPr>
          <p:cNvPr id="158" name="Google Shape;158;p13"/>
          <p:cNvSpPr txBox="1">
            <a:spLocks noGrp="1"/>
          </p:cNvSpPr>
          <p:nvPr>
            <p:ph type="subTitle" idx="8"/>
          </p:nvPr>
        </p:nvSpPr>
        <p:spPr>
          <a:xfrm>
            <a:off x="3419271" y="226683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sp>
        <p:nvSpPr>
          <p:cNvPr id="159" name="Google Shape;159;p13"/>
          <p:cNvSpPr txBox="1">
            <a:spLocks noGrp="1"/>
          </p:cNvSpPr>
          <p:nvPr>
            <p:ph type="subTitle" idx="9"/>
          </p:nvPr>
        </p:nvSpPr>
        <p:spPr>
          <a:xfrm>
            <a:off x="6118549" y="2266833"/>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sp>
        <p:nvSpPr>
          <p:cNvPr id="160" name="Google Shape;160;p13"/>
          <p:cNvSpPr txBox="1">
            <a:spLocks noGrp="1"/>
          </p:cNvSpPr>
          <p:nvPr>
            <p:ph type="subTitle" idx="13"/>
          </p:nvPr>
        </p:nvSpPr>
        <p:spPr>
          <a:xfrm>
            <a:off x="720000" y="4119196"/>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sp>
        <p:nvSpPr>
          <p:cNvPr id="161" name="Google Shape;161;p13"/>
          <p:cNvSpPr txBox="1">
            <a:spLocks noGrp="1"/>
          </p:cNvSpPr>
          <p:nvPr>
            <p:ph type="subTitle" idx="14"/>
          </p:nvPr>
        </p:nvSpPr>
        <p:spPr>
          <a:xfrm>
            <a:off x="3419271" y="4119196"/>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sp>
        <p:nvSpPr>
          <p:cNvPr id="162" name="Google Shape;162;p13"/>
          <p:cNvSpPr txBox="1">
            <a:spLocks noGrp="1"/>
          </p:cNvSpPr>
          <p:nvPr>
            <p:ph type="subTitle" idx="15"/>
          </p:nvPr>
        </p:nvSpPr>
        <p:spPr>
          <a:xfrm>
            <a:off x="6118549" y="4119196"/>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Lexend Black"/>
              <a:buNone/>
              <a:defRPr sz="2000">
                <a:solidFill>
                  <a:schemeClr val="dk1"/>
                </a:solidFill>
                <a:latin typeface="Lexend Black"/>
                <a:ea typeface="Lexend Black"/>
                <a:cs typeface="Lexend Black"/>
                <a:sym typeface="Lexend Black"/>
              </a:defRPr>
            </a:lvl1pPr>
            <a:lvl2pPr lvl="1"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2pPr>
            <a:lvl3pPr lvl="2"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3pPr>
            <a:lvl4pPr lvl="3"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4pPr>
            <a:lvl5pPr lvl="4"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5pPr>
            <a:lvl6pPr lvl="5"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6pPr>
            <a:lvl7pPr lvl="6"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7pPr>
            <a:lvl8pPr lvl="7"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8pPr>
            <a:lvl9pPr lvl="8" rtl="0">
              <a:lnSpc>
                <a:spcPct val="100000"/>
              </a:lnSpc>
              <a:spcBef>
                <a:spcPts val="0"/>
              </a:spcBef>
              <a:spcAft>
                <a:spcPts val="0"/>
              </a:spcAft>
              <a:buSzPts val="2400"/>
              <a:buFont typeface="Lexend Black"/>
              <a:buNone/>
              <a:defRPr sz="2400">
                <a:latin typeface="Lexend Black"/>
                <a:ea typeface="Lexend Black"/>
                <a:cs typeface="Lexend Black"/>
                <a:sym typeface="Lexend Black"/>
              </a:defRPr>
            </a:lvl9pPr>
          </a:lstStyle>
          <a:p>
            <a:endParaRPr/>
          </a:p>
        </p:txBody>
      </p:sp>
      <p:pic>
        <p:nvPicPr>
          <p:cNvPr id="163" name="Google Shape;163;p13"/>
          <p:cNvPicPr preferRelativeResize="0"/>
          <p:nvPr/>
        </p:nvPicPr>
        <p:blipFill rotWithShape="1">
          <a:blip r:embed="rId3">
            <a:alphaModFix/>
          </a:blip>
          <a:srcRect r="89"/>
          <a:stretch/>
        </p:blipFill>
        <p:spPr>
          <a:xfrm rot="-5400000">
            <a:off x="-2429288" y="2425112"/>
            <a:ext cx="5144975" cy="294750"/>
          </a:xfrm>
          <a:prstGeom prst="rect">
            <a:avLst/>
          </a:prstGeom>
          <a:noFill/>
          <a:ln>
            <a:noFill/>
          </a:ln>
        </p:spPr>
      </p:pic>
      <p:sp>
        <p:nvSpPr>
          <p:cNvPr id="164" name="Google Shape;164;p13"/>
          <p:cNvSpPr/>
          <p:nvPr/>
        </p:nvSpPr>
        <p:spPr>
          <a:xfrm>
            <a:off x="8608329" y="106835"/>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5" name="Google Shape;165;p13"/>
          <p:cNvGrpSpPr/>
          <p:nvPr/>
        </p:nvGrpSpPr>
        <p:grpSpPr>
          <a:xfrm>
            <a:off x="142950" y="104695"/>
            <a:ext cx="8856550" cy="4921805"/>
            <a:chOff x="142950" y="104695"/>
            <a:chExt cx="8856550" cy="4921805"/>
          </a:xfrm>
        </p:grpSpPr>
        <p:grpSp>
          <p:nvGrpSpPr>
            <p:cNvPr id="166" name="Google Shape;166;p13"/>
            <p:cNvGrpSpPr/>
            <p:nvPr/>
          </p:nvGrpSpPr>
          <p:grpSpPr>
            <a:xfrm rot="-5400000">
              <a:off x="2184683" y="-1788317"/>
              <a:ext cx="4921768" cy="8707867"/>
              <a:chOff x="142957" y="1835400"/>
              <a:chExt cx="8852100" cy="3193204"/>
            </a:xfrm>
          </p:grpSpPr>
          <p:cxnSp>
            <p:nvCxnSpPr>
              <p:cNvPr id="167" name="Google Shape;167;p13"/>
              <p:cNvCxnSpPr/>
              <p:nvPr/>
            </p:nvCxnSpPr>
            <p:spPr>
              <a:xfrm rot="10800000">
                <a:off x="8990918" y="1835404"/>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168" name="Google Shape;168;p13"/>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13"/>
              <p:cNvCxnSpPr/>
              <p:nvPr/>
            </p:nvCxnSpPr>
            <p:spPr>
              <a:xfrm>
                <a:off x="142957" y="5026963"/>
                <a:ext cx="8852100" cy="0"/>
              </a:xfrm>
              <a:prstGeom prst="straightConnector1">
                <a:avLst/>
              </a:prstGeom>
              <a:noFill/>
              <a:ln w="9525" cap="flat" cmpd="sng">
                <a:solidFill>
                  <a:schemeClr val="accent1"/>
                </a:solidFill>
                <a:prstDash val="solid"/>
                <a:round/>
                <a:headEnd type="none" w="med" len="med"/>
                <a:tailEnd type="none" w="med" len="med"/>
              </a:ln>
            </p:spPr>
          </p:cxnSp>
        </p:grpSp>
        <p:grpSp>
          <p:nvGrpSpPr>
            <p:cNvPr id="170" name="Google Shape;170;p13"/>
            <p:cNvGrpSpPr/>
            <p:nvPr/>
          </p:nvGrpSpPr>
          <p:grpSpPr>
            <a:xfrm rot="-5400000">
              <a:off x="-2242364" y="2490009"/>
              <a:ext cx="4919099" cy="148470"/>
              <a:chOff x="147825" y="9188"/>
              <a:chExt cx="8847300" cy="1837500"/>
            </a:xfrm>
          </p:grpSpPr>
          <p:cxnSp>
            <p:nvCxnSpPr>
              <p:cNvPr id="171" name="Google Shape;171;p13"/>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13"/>
              <p:cNvCxnSpPr/>
              <p:nvPr/>
            </p:nvCxnSpPr>
            <p:spPr>
              <a:xfrm>
                <a:off x="8991273"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13"/>
              <p:cNvCxnSpPr/>
              <p:nvPr/>
            </p:nvCxnSpPr>
            <p:spPr>
              <a:xfrm rot="10800000">
                <a:off x="147825" y="70655"/>
                <a:ext cx="88473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40"/>
        <p:cNvGrpSpPr/>
        <p:nvPr/>
      </p:nvGrpSpPr>
      <p:grpSpPr>
        <a:xfrm>
          <a:off x="0" y="0"/>
          <a:ext cx="0" cy="0"/>
          <a:chOff x="0" y="0"/>
          <a:chExt cx="0" cy="0"/>
        </a:xfrm>
      </p:grpSpPr>
      <p:pic>
        <p:nvPicPr>
          <p:cNvPr id="341" name="Google Shape;341;p25"/>
          <p:cNvPicPr preferRelativeResize="0"/>
          <p:nvPr/>
        </p:nvPicPr>
        <p:blipFill rotWithShape="1">
          <a:blip r:embed="rId2">
            <a:alphaModFix/>
          </a:blip>
          <a:srcRect l="139"/>
          <a:stretch/>
        </p:blipFill>
        <p:spPr>
          <a:xfrm>
            <a:off x="0" y="2225"/>
            <a:ext cx="9144003" cy="5143500"/>
          </a:xfrm>
          <a:prstGeom prst="rect">
            <a:avLst/>
          </a:prstGeom>
          <a:noFill/>
          <a:ln>
            <a:noFill/>
          </a:ln>
        </p:spPr>
      </p:pic>
      <p:sp>
        <p:nvSpPr>
          <p:cNvPr id="342" name="Google Shape;34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3" name="Google Shape;343;p25"/>
          <p:cNvSpPr txBox="1">
            <a:spLocks noGrp="1"/>
          </p:cNvSpPr>
          <p:nvPr>
            <p:ph type="subTitle" idx="1"/>
          </p:nvPr>
        </p:nvSpPr>
        <p:spPr>
          <a:xfrm>
            <a:off x="4959625" y="1534475"/>
            <a:ext cx="3135600" cy="2209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4" name="Google Shape;344;p25"/>
          <p:cNvSpPr txBox="1">
            <a:spLocks noGrp="1"/>
          </p:cNvSpPr>
          <p:nvPr>
            <p:ph type="subTitle" idx="2"/>
          </p:nvPr>
        </p:nvSpPr>
        <p:spPr>
          <a:xfrm>
            <a:off x="1048750" y="1534475"/>
            <a:ext cx="3135600" cy="2209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345" name="Google Shape;345;p25"/>
          <p:cNvPicPr preferRelativeResize="0"/>
          <p:nvPr/>
        </p:nvPicPr>
        <p:blipFill rotWithShape="1">
          <a:blip r:embed="rId3">
            <a:alphaModFix/>
          </a:blip>
          <a:srcRect r="89"/>
          <a:stretch/>
        </p:blipFill>
        <p:spPr>
          <a:xfrm rot="10800000" flipH="1">
            <a:off x="0" y="4955801"/>
            <a:ext cx="9144003" cy="190800"/>
          </a:xfrm>
          <a:prstGeom prst="rect">
            <a:avLst/>
          </a:prstGeom>
          <a:noFill/>
          <a:ln>
            <a:noFill/>
          </a:ln>
        </p:spPr>
      </p:pic>
      <p:grpSp>
        <p:nvGrpSpPr>
          <p:cNvPr id="346" name="Google Shape;346;p25"/>
          <p:cNvGrpSpPr/>
          <p:nvPr/>
        </p:nvGrpSpPr>
        <p:grpSpPr>
          <a:xfrm>
            <a:off x="142950" y="103825"/>
            <a:ext cx="8856300" cy="4934500"/>
            <a:chOff x="142950" y="103825"/>
            <a:chExt cx="8856300" cy="4934500"/>
          </a:xfrm>
        </p:grpSpPr>
        <p:grpSp>
          <p:nvGrpSpPr>
            <p:cNvPr id="347" name="Google Shape;347;p25"/>
            <p:cNvGrpSpPr/>
            <p:nvPr/>
          </p:nvGrpSpPr>
          <p:grpSpPr>
            <a:xfrm rot="10800000" flipH="1">
              <a:off x="147825" y="4955821"/>
              <a:ext cx="8847300" cy="82504"/>
              <a:chOff x="147825" y="9188"/>
              <a:chExt cx="8847300" cy="1837500"/>
            </a:xfrm>
          </p:grpSpPr>
          <p:cxnSp>
            <p:nvCxnSpPr>
              <p:cNvPr id="348" name="Google Shape;348;p25"/>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25"/>
              <p:cNvCxnSpPr/>
              <p:nvPr/>
            </p:nvCxnSpPr>
            <p:spPr>
              <a:xfrm>
                <a:off x="8995050"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25"/>
              <p:cNvCxnSpPr/>
              <p:nvPr/>
            </p:nvCxnSpPr>
            <p:spPr>
              <a:xfrm rot="10800000">
                <a:off x="147825" y="114900"/>
                <a:ext cx="8847300" cy="0"/>
              </a:xfrm>
              <a:prstGeom prst="straightConnector1">
                <a:avLst/>
              </a:prstGeom>
              <a:noFill/>
              <a:ln w="9525" cap="flat" cmpd="sng">
                <a:solidFill>
                  <a:schemeClr val="dk2"/>
                </a:solidFill>
                <a:prstDash val="solid"/>
                <a:round/>
                <a:headEnd type="none" w="med" len="med"/>
                <a:tailEnd type="none" w="med" len="med"/>
              </a:ln>
            </p:spPr>
          </p:cxnSp>
        </p:grpSp>
        <p:grpSp>
          <p:nvGrpSpPr>
            <p:cNvPr id="351" name="Google Shape;351;p25"/>
            <p:cNvGrpSpPr/>
            <p:nvPr/>
          </p:nvGrpSpPr>
          <p:grpSpPr>
            <a:xfrm rot="10800000" flipH="1">
              <a:off x="142950" y="103825"/>
              <a:ext cx="8856300" cy="4852126"/>
              <a:chOff x="142950" y="1835241"/>
              <a:chExt cx="8856300" cy="3200400"/>
            </a:xfrm>
          </p:grpSpPr>
          <p:cxnSp>
            <p:nvCxnSpPr>
              <p:cNvPr id="352" name="Google Shape;352;p25"/>
              <p:cNvCxnSpPr/>
              <p:nvPr/>
            </p:nvCxnSpPr>
            <p:spPr>
              <a:xfrm rot="10800000">
                <a:off x="8994900" y="1835241"/>
                <a:ext cx="0" cy="32004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25"/>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25"/>
              <p:cNvCxnSpPr/>
              <p:nvPr/>
            </p:nvCxnSpPr>
            <p:spPr>
              <a:xfrm>
                <a:off x="142950" y="5034767"/>
                <a:ext cx="8856300" cy="0"/>
              </a:xfrm>
              <a:prstGeom prst="straightConnector1">
                <a:avLst/>
              </a:prstGeom>
              <a:noFill/>
              <a:ln w="9525" cap="flat" cmpd="sng">
                <a:solidFill>
                  <a:schemeClr val="accent1"/>
                </a:solidFill>
                <a:prstDash val="solid"/>
                <a:round/>
                <a:headEnd type="none" w="med" len="med"/>
                <a:tailEnd type="none" w="med" len="med"/>
              </a:ln>
            </p:spPr>
          </p:cxnSp>
        </p:grpSp>
      </p:grpSp>
      <p:sp>
        <p:nvSpPr>
          <p:cNvPr id="355" name="Google Shape;355;p25"/>
          <p:cNvSpPr/>
          <p:nvPr/>
        </p:nvSpPr>
        <p:spPr>
          <a:xfrm rot="10800000" flipH="1">
            <a:off x="147829" y="105174"/>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43"/>
        <p:cNvGrpSpPr/>
        <p:nvPr/>
      </p:nvGrpSpPr>
      <p:grpSpPr>
        <a:xfrm>
          <a:off x="0" y="0"/>
          <a:ext cx="0" cy="0"/>
          <a:chOff x="0" y="0"/>
          <a:chExt cx="0" cy="0"/>
        </a:xfrm>
      </p:grpSpPr>
      <p:pic>
        <p:nvPicPr>
          <p:cNvPr id="444" name="Google Shape;444;p30"/>
          <p:cNvPicPr preferRelativeResize="0"/>
          <p:nvPr/>
        </p:nvPicPr>
        <p:blipFill rotWithShape="1">
          <a:blip r:embed="rId2">
            <a:alphaModFix/>
          </a:blip>
          <a:srcRect l="139"/>
          <a:stretch/>
        </p:blipFill>
        <p:spPr>
          <a:xfrm>
            <a:off x="0" y="2225"/>
            <a:ext cx="9144003" cy="5143500"/>
          </a:xfrm>
          <a:prstGeom prst="rect">
            <a:avLst/>
          </a:prstGeom>
          <a:noFill/>
          <a:ln>
            <a:noFill/>
          </a:ln>
        </p:spPr>
      </p:pic>
      <p:sp>
        <p:nvSpPr>
          <p:cNvPr id="445" name="Google Shape;445;p30"/>
          <p:cNvSpPr txBox="1">
            <a:spLocks noGrp="1"/>
          </p:cNvSpPr>
          <p:nvPr>
            <p:ph type="title"/>
          </p:nvPr>
        </p:nvSpPr>
        <p:spPr>
          <a:xfrm>
            <a:off x="2347925" y="1088526"/>
            <a:ext cx="4448100" cy="105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6" name="Google Shape;446;p30"/>
          <p:cNvSpPr txBox="1">
            <a:spLocks noGrp="1"/>
          </p:cNvSpPr>
          <p:nvPr>
            <p:ph type="subTitle" idx="1"/>
          </p:nvPr>
        </p:nvSpPr>
        <p:spPr>
          <a:xfrm>
            <a:off x="2347900" y="2038925"/>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7" name="Google Shape;447;p30"/>
          <p:cNvSpPr txBox="1"/>
          <p:nvPr/>
        </p:nvSpPr>
        <p:spPr>
          <a:xfrm>
            <a:off x="2099100" y="376207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endParaRPr sz="1000" b="1" u="sng">
              <a:solidFill>
                <a:schemeClr val="dk1"/>
              </a:solidFill>
              <a:latin typeface="Inter"/>
              <a:ea typeface="Inter"/>
              <a:cs typeface="Inter"/>
              <a:sym typeface="Inter"/>
            </a:endParaRPr>
          </a:p>
        </p:txBody>
      </p:sp>
      <p:pic>
        <p:nvPicPr>
          <p:cNvPr id="448" name="Google Shape;448;p30"/>
          <p:cNvPicPr preferRelativeResize="0"/>
          <p:nvPr/>
        </p:nvPicPr>
        <p:blipFill rotWithShape="1">
          <a:blip r:embed="rId6">
            <a:alphaModFix/>
          </a:blip>
          <a:srcRect r="79"/>
          <a:stretch/>
        </p:blipFill>
        <p:spPr>
          <a:xfrm>
            <a:off x="0" y="-2575"/>
            <a:ext cx="9144003" cy="1110750"/>
          </a:xfrm>
          <a:prstGeom prst="rect">
            <a:avLst/>
          </a:prstGeom>
          <a:noFill/>
          <a:ln>
            <a:noFill/>
          </a:ln>
        </p:spPr>
      </p:pic>
      <p:grpSp>
        <p:nvGrpSpPr>
          <p:cNvPr id="449" name="Google Shape;449;p30"/>
          <p:cNvGrpSpPr/>
          <p:nvPr/>
        </p:nvGrpSpPr>
        <p:grpSpPr>
          <a:xfrm>
            <a:off x="144750" y="109675"/>
            <a:ext cx="8850375" cy="4919100"/>
            <a:chOff x="144750" y="109675"/>
            <a:chExt cx="8850375" cy="4919100"/>
          </a:xfrm>
        </p:grpSpPr>
        <p:grpSp>
          <p:nvGrpSpPr>
            <p:cNvPr id="450" name="Google Shape;450;p30"/>
            <p:cNvGrpSpPr/>
            <p:nvPr/>
          </p:nvGrpSpPr>
          <p:grpSpPr>
            <a:xfrm>
              <a:off x="147825" y="109675"/>
              <a:ext cx="8847300" cy="998424"/>
              <a:chOff x="147825" y="109675"/>
              <a:chExt cx="8847300" cy="1737900"/>
            </a:xfrm>
          </p:grpSpPr>
          <p:cxnSp>
            <p:nvCxnSpPr>
              <p:cNvPr id="451" name="Google Shape;451;p30"/>
              <p:cNvCxnSpPr/>
              <p:nvPr/>
            </p:nvCxnSpPr>
            <p:spPr>
              <a:xfrm>
                <a:off x="148025" y="109675"/>
                <a:ext cx="0" cy="1737900"/>
              </a:xfrm>
              <a:prstGeom prst="straightConnector1">
                <a:avLst/>
              </a:prstGeom>
              <a:noFill/>
              <a:ln w="9525" cap="flat" cmpd="sng">
                <a:solidFill>
                  <a:schemeClr val="dk2"/>
                </a:solidFill>
                <a:prstDash val="solid"/>
                <a:round/>
                <a:headEnd type="none" w="med" len="med"/>
                <a:tailEnd type="none" w="med" len="med"/>
              </a:ln>
            </p:spPr>
          </p:cxnSp>
          <p:cxnSp>
            <p:nvCxnSpPr>
              <p:cNvPr id="452" name="Google Shape;452;p30"/>
              <p:cNvCxnSpPr/>
              <p:nvPr/>
            </p:nvCxnSpPr>
            <p:spPr>
              <a:xfrm>
                <a:off x="8995050" y="109675"/>
                <a:ext cx="0" cy="1737900"/>
              </a:xfrm>
              <a:prstGeom prst="straightConnector1">
                <a:avLst/>
              </a:prstGeom>
              <a:noFill/>
              <a:ln w="9525" cap="flat" cmpd="sng">
                <a:solidFill>
                  <a:schemeClr val="dk2"/>
                </a:solidFill>
                <a:prstDash val="solid"/>
                <a:round/>
                <a:headEnd type="none" w="med" len="med"/>
                <a:tailEnd type="none" w="med" len="med"/>
              </a:ln>
            </p:spPr>
          </p:cxnSp>
          <p:cxnSp>
            <p:nvCxnSpPr>
              <p:cNvPr id="453" name="Google Shape;453;p30"/>
              <p:cNvCxnSpPr/>
              <p:nvPr/>
            </p:nvCxnSpPr>
            <p:spPr>
              <a:xfrm rot="10800000">
                <a:off x="147825" y="117987"/>
                <a:ext cx="8847300" cy="0"/>
              </a:xfrm>
              <a:prstGeom prst="straightConnector1">
                <a:avLst/>
              </a:prstGeom>
              <a:noFill/>
              <a:ln w="9525" cap="flat" cmpd="sng">
                <a:solidFill>
                  <a:schemeClr val="dk2"/>
                </a:solidFill>
                <a:prstDash val="solid"/>
                <a:round/>
                <a:headEnd type="none" w="med" len="med"/>
                <a:tailEnd type="none" w="med" len="med"/>
              </a:ln>
            </p:spPr>
          </p:cxnSp>
        </p:grpSp>
        <p:grpSp>
          <p:nvGrpSpPr>
            <p:cNvPr id="454" name="Google Shape;454;p30"/>
            <p:cNvGrpSpPr/>
            <p:nvPr/>
          </p:nvGrpSpPr>
          <p:grpSpPr>
            <a:xfrm>
              <a:off x="144750" y="1108164"/>
              <a:ext cx="8850300" cy="3920611"/>
              <a:chOff x="144750" y="1835400"/>
              <a:chExt cx="8850300" cy="3193200"/>
            </a:xfrm>
          </p:grpSpPr>
          <p:cxnSp>
            <p:nvCxnSpPr>
              <p:cNvPr id="455" name="Google Shape;455;p30"/>
              <p:cNvCxnSpPr/>
              <p:nvPr/>
            </p:nvCxnSpPr>
            <p:spPr>
              <a:xfrm rot="10800000">
                <a:off x="8994900"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30"/>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30"/>
              <p:cNvCxnSpPr/>
              <p:nvPr/>
            </p:nvCxnSpPr>
            <p:spPr>
              <a:xfrm>
                <a:off x="144750" y="5024830"/>
                <a:ext cx="8850300" cy="0"/>
              </a:xfrm>
              <a:prstGeom prst="straightConnector1">
                <a:avLst/>
              </a:prstGeom>
              <a:noFill/>
              <a:ln w="9525" cap="flat" cmpd="sng">
                <a:solidFill>
                  <a:schemeClr val="accent1"/>
                </a:solidFill>
                <a:prstDash val="solid"/>
                <a:round/>
                <a:headEnd type="none" w="med" len="med"/>
                <a:tailEnd type="none" w="med" len="med"/>
              </a:ln>
            </p:spPr>
          </p:cxnSp>
        </p:grpSp>
      </p:grpSp>
      <p:sp>
        <p:nvSpPr>
          <p:cNvPr id="458" name="Google Shape;458;p30"/>
          <p:cNvSpPr/>
          <p:nvPr/>
        </p:nvSpPr>
        <p:spPr>
          <a:xfrm>
            <a:off x="8608329" y="4635625"/>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59"/>
        <p:cNvGrpSpPr/>
        <p:nvPr/>
      </p:nvGrpSpPr>
      <p:grpSpPr>
        <a:xfrm>
          <a:off x="0" y="0"/>
          <a:ext cx="0" cy="0"/>
          <a:chOff x="0" y="0"/>
          <a:chExt cx="0" cy="0"/>
        </a:xfrm>
      </p:grpSpPr>
      <p:pic>
        <p:nvPicPr>
          <p:cNvPr id="460" name="Google Shape;460;p31"/>
          <p:cNvPicPr preferRelativeResize="0"/>
          <p:nvPr/>
        </p:nvPicPr>
        <p:blipFill rotWithShape="1">
          <a:blip r:embed="rId2">
            <a:alphaModFix/>
          </a:blip>
          <a:srcRect l="139"/>
          <a:stretch/>
        </p:blipFill>
        <p:spPr>
          <a:xfrm>
            <a:off x="0" y="2225"/>
            <a:ext cx="9144003" cy="5143500"/>
          </a:xfrm>
          <a:prstGeom prst="rect">
            <a:avLst/>
          </a:prstGeom>
          <a:noFill/>
          <a:ln>
            <a:noFill/>
          </a:ln>
        </p:spPr>
      </p:pic>
      <p:pic>
        <p:nvPicPr>
          <p:cNvPr id="461" name="Google Shape;461;p31"/>
          <p:cNvPicPr preferRelativeResize="0"/>
          <p:nvPr/>
        </p:nvPicPr>
        <p:blipFill rotWithShape="1">
          <a:blip r:embed="rId3">
            <a:alphaModFix/>
          </a:blip>
          <a:srcRect r="89"/>
          <a:stretch/>
        </p:blipFill>
        <p:spPr>
          <a:xfrm rot="5400000" flipH="1">
            <a:off x="5441862" y="1440962"/>
            <a:ext cx="5144975" cy="2263050"/>
          </a:xfrm>
          <a:prstGeom prst="rect">
            <a:avLst/>
          </a:prstGeom>
          <a:noFill/>
          <a:ln>
            <a:noFill/>
          </a:ln>
        </p:spPr>
      </p:pic>
      <p:sp>
        <p:nvSpPr>
          <p:cNvPr id="462" name="Google Shape;462;p31"/>
          <p:cNvSpPr/>
          <p:nvPr/>
        </p:nvSpPr>
        <p:spPr>
          <a:xfrm flipH="1">
            <a:off x="147229" y="4637110"/>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63" name="Google Shape;463;p31"/>
          <p:cNvGrpSpPr/>
          <p:nvPr/>
        </p:nvGrpSpPr>
        <p:grpSpPr>
          <a:xfrm>
            <a:off x="143091" y="104701"/>
            <a:ext cx="8856203" cy="4921799"/>
            <a:chOff x="143091" y="104701"/>
            <a:chExt cx="8856203" cy="4921799"/>
          </a:xfrm>
        </p:grpSpPr>
        <p:grpSp>
          <p:nvGrpSpPr>
            <p:cNvPr id="464" name="Google Shape;464;p31"/>
            <p:cNvGrpSpPr/>
            <p:nvPr/>
          </p:nvGrpSpPr>
          <p:grpSpPr>
            <a:xfrm rot="5400000" flipH="1">
              <a:off x="1053962" y="-803483"/>
              <a:ext cx="4919112" cy="6740853"/>
              <a:chOff x="142957" y="1835400"/>
              <a:chExt cx="8852100" cy="3193204"/>
            </a:xfrm>
          </p:grpSpPr>
          <p:cxnSp>
            <p:nvCxnSpPr>
              <p:cNvPr id="465" name="Google Shape;465;p31"/>
              <p:cNvCxnSpPr/>
              <p:nvPr/>
            </p:nvCxnSpPr>
            <p:spPr>
              <a:xfrm rot="10800000">
                <a:off x="8990896" y="1835404"/>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31"/>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31"/>
              <p:cNvCxnSpPr/>
              <p:nvPr/>
            </p:nvCxnSpPr>
            <p:spPr>
              <a:xfrm>
                <a:off x="142957" y="5026963"/>
                <a:ext cx="8852100" cy="0"/>
              </a:xfrm>
              <a:prstGeom prst="straightConnector1">
                <a:avLst/>
              </a:prstGeom>
              <a:noFill/>
              <a:ln w="9525" cap="flat" cmpd="sng">
                <a:solidFill>
                  <a:schemeClr val="accent1"/>
                </a:solidFill>
                <a:prstDash val="solid"/>
                <a:round/>
                <a:headEnd type="none" w="med" len="med"/>
                <a:tailEnd type="none" w="med" len="med"/>
              </a:ln>
            </p:spPr>
          </p:cxnSp>
        </p:grpSp>
        <p:grpSp>
          <p:nvGrpSpPr>
            <p:cNvPr id="468" name="Google Shape;468;p31"/>
            <p:cNvGrpSpPr/>
            <p:nvPr/>
          </p:nvGrpSpPr>
          <p:grpSpPr>
            <a:xfrm rot="5400000" flipH="1">
              <a:off x="5481528" y="1506034"/>
              <a:ext cx="4919099" cy="2116432"/>
              <a:chOff x="147825" y="9188"/>
              <a:chExt cx="8847300" cy="1837500"/>
            </a:xfrm>
          </p:grpSpPr>
          <p:cxnSp>
            <p:nvCxnSpPr>
              <p:cNvPr id="469" name="Google Shape;469;p31"/>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31"/>
              <p:cNvCxnSpPr/>
              <p:nvPr/>
            </p:nvCxnSpPr>
            <p:spPr>
              <a:xfrm>
                <a:off x="8986484"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471" name="Google Shape;471;p31"/>
              <p:cNvCxnSpPr/>
              <p:nvPr/>
            </p:nvCxnSpPr>
            <p:spPr>
              <a:xfrm rot="10800000">
                <a:off x="147825" y="13213"/>
                <a:ext cx="88473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72"/>
        <p:cNvGrpSpPr/>
        <p:nvPr/>
      </p:nvGrpSpPr>
      <p:grpSpPr>
        <a:xfrm>
          <a:off x="0" y="0"/>
          <a:ext cx="0" cy="0"/>
          <a:chOff x="0" y="0"/>
          <a:chExt cx="0" cy="0"/>
        </a:xfrm>
      </p:grpSpPr>
      <p:pic>
        <p:nvPicPr>
          <p:cNvPr id="473" name="Google Shape;473;p32"/>
          <p:cNvPicPr preferRelativeResize="0"/>
          <p:nvPr/>
        </p:nvPicPr>
        <p:blipFill rotWithShape="1">
          <a:blip r:embed="rId2">
            <a:alphaModFix/>
          </a:blip>
          <a:srcRect l="139"/>
          <a:stretch/>
        </p:blipFill>
        <p:spPr>
          <a:xfrm>
            <a:off x="0" y="2225"/>
            <a:ext cx="9144003" cy="5143500"/>
          </a:xfrm>
          <a:prstGeom prst="rect">
            <a:avLst/>
          </a:prstGeom>
          <a:noFill/>
          <a:ln>
            <a:noFill/>
          </a:ln>
        </p:spPr>
      </p:pic>
      <p:pic>
        <p:nvPicPr>
          <p:cNvPr id="474" name="Google Shape;474;p32"/>
          <p:cNvPicPr preferRelativeResize="0"/>
          <p:nvPr/>
        </p:nvPicPr>
        <p:blipFill rotWithShape="1">
          <a:blip r:embed="rId3">
            <a:alphaModFix/>
          </a:blip>
          <a:srcRect r="89"/>
          <a:stretch/>
        </p:blipFill>
        <p:spPr>
          <a:xfrm rot="-5400000">
            <a:off x="-1443963" y="1441587"/>
            <a:ext cx="5144975" cy="2261800"/>
          </a:xfrm>
          <a:prstGeom prst="rect">
            <a:avLst/>
          </a:prstGeom>
          <a:noFill/>
          <a:ln>
            <a:noFill/>
          </a:ln>
        </p:spPr>
      </p:pic>
      <p:sp>
        <p:nvSpPr>
          <p:cNvPr id="475" name="Google Shape;475;p32"/>
          <p:cNvSpPr/>
          <p:nvPr/>
        </p:nvSpPr>
        <p:spPr>
          <a:xfrm>
            <a:off x="8608307" y="107410"/>
            <a:ext cx="386700" cy="386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6" name="Google Shape;476;p32"/>
          <p:cNvGrpSpPr/>
          <p:nvPr/>
        </p:nvGrpSpPr>
        <p:grpSpPr>
          <a:xfrm>
            <a:off x="142942" y="104701"/>
            <a:ext cx="8856203" cy="4921799"/>
            <a:chOff x="142942" y="104701"/>
            <a:chExt cx="8856203" cy="4921799"/>
          </a:xfrm>
        </p:grpSpPr>
        <p:grpSp>
          <p:nvGrpSpPr>
            <p:cNvPr id="477" name="Google Shape;477;p32"/>
            <p:cNvGrpSpPr/>
            <p:nvPr/>
          </p:nvGrpSpPr>
          <p:grpSpPr>
            <a:xfrm rot="-5400000">
              <a:off x="3169162" y="-803483"/>
              <a:ext cx="4919112" cy="6740853"/>
              <a:chOff x="142957" y="1835400"/>
              <a:chExt cx="8852100" cy="3193204"/>
            </a:xfrm>
          </p:grpSpPr>
          <p:cxnSp>
            <p:nvCxnSpPr>
              <p:cNvPr id="478" name="Google Shape;478;p32"/>
              <p:cNvCxnSpPr/>
              <p:nvPr/>
            </p:nvCxnSpPr>
            <p:spPr>
              <a:xfrm rot="10800000">
                <a:off x="8990896" y="1835404"/>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79" name="Google Shape;479;p32"/>
              <p:cNvCxnSpPr/>
              <p:nvPr/>
            </p:nvCxnSpPr>
            <p:spPr>
              <a:xfrm rot="10800000">
                <a:off x="147875" y="1835400"/>
                <a:ext cx="0" cy="3193200"/>
              </a:xfrm>
              <a:prstGeom prst="straightConnector1">
                <a:avLst/>
              </a:prstGeom>
              <a:noFill/>
              <a:ln w="9525" cap="flat" cmpd="sng">
                <a:solidFill>
                  <a:schemeClr val="accent1"/>
                </a:solidFill>
                <a:prstDash val="solid"/>
                <a:round/>
                <a:headEnd type="none" w="med" len="med"/>
                <a:tailEnd type="none" w="med" len="med"/>
              </a:ln>
            </p:spPr>
          </p:cxnSp>
          <p:cxnSp>
            <p:nvCxnSpPr>
              <p:cNvPr id="480" name="Google Shape;480;p32"/>
              <p:cNvCxnSpPr/>
              <p:nvPr/>
            </p:nvCxnSpPr>
            <p:spPr>
              <a:xfrm>
                <a:off x="142957" y="5026963"/>
                <a:ext cx="8852100" cy="0"/>
              </a:xfrm>
              <a:prstGeom prst="straightConnector1">
                <a:avLst/>
              </a:prstGeom>
              <a:noFill/>
              <a:ln w="9525" cap="flat" cmpd="sng">
                <a:solidFill>
                  <a:schemeClr val="accent1"/>
                </a:solidFill>
                <a:prstDash val="solid"/>
                <a:round/>
                <a:headEnd type="none" w="med" len="med"/>
                <a:tailEnd type="none" w="med" len="med"/>
              </a:ln>
            </p:spPr>
          </p:cxnSp>
        </p:grpSp>
        <p:grpSp>
          <p:nvGrpSpPr>
            <p:cNvPr id="481" name="Google Shape;481;p32"/>
            <p:cNvGrpSpPr/>
            <p:nvPr/>
          </p:nvGrpSpPr>
          <p:grpSpPr>
            <a:xfrm rot="-5400000">
              <a:off x="-1258391" y="1506034"/>
              <a:ext cx="4919099" cy="2116433"/>
              <a:chOff x="147825" y="9188"/>
              <a:chExt cx="8847300" cy="1837500"/>
            </a:xfrm>
          </p:grpSpPr>
          <p:cxnSp>
            <p:nvCxnSpPr>
              <p:cNvPr id="482" name="Google Shape;482;p32"/>
              <p:cNvCxnSpPr/>
              <p:nvPr/>
            </p:nvCxnSpPr>
            <p:spPr>
              <a:xfrm>
                <a:off x="148025"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2"/>
              <p:cNvCxnSpPr/>
              <p:nvPr/>
            </p:nvCxnSpPr>
            <p:spPr>
              <a:xfrm>
                <a:off x="8986484" y="9188"/>
                <a:ext cx="0" cy="1837500"/>
              </a:xfrm>
              <a:prstGeom prst="straightConnector1">
                <a:avLst/>
              </a:prstGeom>
              <a:noFill/>
              <a:ln w="9525" cap="flat" cmpd="sng">
                <a:solidFill>
                  <a:schemeClr val="dk2"/>
                </a:solidFill>
                <a:prstDash val="solid"/>
                <a:round/>
                <a:headEnd type="none" w="med" len="med"/>
                <a:tailEnd type="none" w="med" len="med"/>
              </a:ln>
            </p:spPr>
          </p:cxnSp>
          <p:cxnSp>
            <p:nvCxnSpPr>
              <p:cNvPr id="484" name="Google Shape;484;p32"/>
              <p:cNvCxnSpPr/>
              <p:nvPr/>
            </p:nvCxnSpPr>
            <p:spPr>
              <a:xfrm rot="10800000">
                <a:off x="147825" y="12172"/>
                <a:ext cx="88473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1pPr>
            <a:lvl2pPr lvl="1"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2pPr>
            <a:lvl3pPr lvl="2"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3pPr>
            <a:lvl4pPr lvl="3"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4pPr>
            <a:lvl5pPr lvl="4"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5pPr>
            <a:lvl6pPr lvl="5"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6pPr>
            <a:lvl7pPr lvl="6"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7pPr>
            <a:lvl8pPr lvl="7"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8pPr>
            <a:lvl9pPr lvl="8" rtl="0">
              <a:spcBef>
                <a:spcPts val="0"/>
              </a:spcBef>
              <a:spcAft>
                <a:spcPts val="0"/>
              </a:spcAft>
              <a:buClr>
                <a:schemeClr val="dk1"/>
              </a:buClr>
              <a:buSzPts val="3000"/>
              <a:buFont typeface="Lexend Black"/>
              <a:buNone/>
              <a:defRPr sz="3000">
                <a:solidFill>
                  <a:schemeClr val="dk1"/>
                </a:solidFill>
                <a:latin typeface="Lexend Black"/>
                <a:ea typeface="Lexend Black"/>
                <a:cs typeface="Lexend Black"/>
                <a:sym typeface="Lexend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71" r:id="rId6"/>
    <p:sldLayoutId id="2147483676"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85"/>
        <p:cNvGrpSpPr/>
        <p:nvPr/>
      </p:nvGrpSpPr>
      <p:grpSpPr>
        <a:xfrm>
          <a:off x="0" y="0"/>
          <a:ext cx="0" cy="0"/>
          <a:chOff x="0" y="0"/>
          <a:chExt cx="0" cy="0"/>
        </a:xfrm>
      </p:grpSpPr>
      <p:sp>
        <p:nvSpPr>
          <p:cNvPr id="486" name="Google Shape;486;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87" name="Google Shape;487;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Lexend"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6"/>
          <p:cNvSpPr txBox="1">
            <a:spLocks noGrp="1"/>
          </p:cNvSpPr>
          <p:nvPr>
            <p:ph type="ctrTitle"/>
          </p:nvPr>
        </p:nvSpPr>
        <p:spPr>
          <a:xfrm>
            <a:off x="671193" y="2138574"/>
            <a:ext cx="7801613" cy="25477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C00000"/>
                </a:solidFill>
              </a:rPr>
              <a:t>DIGITAL SIGNAL PROCESSING</a:t>
            </a:r>
            <a:br>
              <a:rPr lang="en" dirty="0"/>
            </a:br>
            <a:r>
              <a:rPr lang="en" dirty="0"/>
              <a:t>MINI-PROJECT</a:t>
            </a:r>
            <a:endParaRPr dirty="0"/>
          </a:p>
        </p:txBody>
      </p:sp>
    </p:spTree>
    <p:extLst>
      <p:ext uri="{BB962C8B-B14F-4D97-AF65-F5344CB8AC3E}">
        <p14:creationId xmlns:p14="http://schemas.microsoft.com/office/powerpoint/2010/main" val="98867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NOISE REDUCTION</a:t>
            </a:r>
            <a:endParaRPr dirty="0">
              <a:solidFill>
                <a:srgbClr val="C00000"/>
              </a:solidFill>
            </a:endParaRPr>
          </a:p>
        </p:txBody>
      </p:sp>
      <p:sp>
        <p:nvSpPr>
          <p:cNvPr id="550" name="Google Shape;550;p41"/>
          <p:cNvSpPr txBox="1">
            <a:spLocks noGrp="1"/>
          </p:cNvSpPr>
          <p:nvPr>
            <p:ph type="subTitle" idx="2"/>
          </p:nvPr>
        </p:nvSpPr>
        <p:spPr>
          <a:xfrm>
            <a:off x="719999" y="899651"/>
            <a:ext cx="7703999" cy="379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latin typeface="Space Grotesk" pitchFamily="2" charset="0"/>
                <a:cs typeface="Space Grotesk" pitchFamily="2" charset="0"/>
              </a:rPr>
              <a:t>The objective of noise reduction techniques is to maintain the key elements of a picture while simultaneously smoothing out or filtering out the changes that are not desired. </a:t>
            </a:r>
          </a:p>
          <a:p>
            <a:pPr marL="0" lvl="0" indent="0" algn="l" rtl="0">
              <a:spcBef>
                <a:spcPts val="0"/>
              </a:spcBef>
              <a:spcAft>
                <a:spcPts val="0"/>
              </a:spcAft>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Mentioned below are two techniques:-</a:t>
            </a:r>
          </a:p>
          <a:p>
            <a:pPr marL="0" lvl="0" indent="0" algn="l" rtl="0">
              <a:spcBef>
                <a:spcPts val="0"/>
              </a:spcBef>
              <a:spcAft>
                <a:spcPts val="0"/>
              </a:spcAft>
            </a:pPr>
            <a:endParaRPr lang="en-US" dirty="0">
              <a:latin typeface="Space Grotesk" pitchFamily="2" charset="0"/>
              <a:cs typeface="Space Grotesk" pitchFamily="2" charset="0"/>
            </a:endParaRPr>
          </a:p>
          <a:p>
            <a:pPr>
              <a:buFont typeface="+mj-lt"/>
              <a:buAutoNum type="arabicPeriod"/>
            </a:pPr>
            <a:r>
              <a:rPr lang="en-US" b="1" dirty="0">
                <a:latin typeface="Space Grotesk" pitchFamily="2" charset="0"/>
                <a:cs typeface="Space Grotesk" pitchFamily="2" charset="0"/>
              </a:rPr>
              <a:t>Gaussian Blur:</a:t>
            </a:r>
            <a:r>
              <a:rPr lang="en-US" dirty="0">
                <a:latin typeface="Space Grotesk" pitchFamily="2" charset="0"/>
                <a:cs typeface="Space Grotesk" pitchFamily="2" charset="0"/>
              </a:rPr>
              <a:t> This method involves applying a convolution operation with a Gaussian kernel to the image. The convolution blurs the image, reducing high-frequency noise while preserving the overall structure. The size of the Gaussian kernel determines the extent of smoothing.</a:t>
            </a:r>
          </a:p>
          <a:p>
            <a:pPr>
              <a:buFont typeface="+mj-lt"/>
              <a:buAutoNum type="arabicPeriod"/>
            </a:pPr>
            <a:endParaRPr lang="en-US" dirty="0">
              <a:latin typeface="Space Grotesk" pitchFamily="2" charset="0"/>
              <a:cs typeface="Space Grotesk" pitchFamily="2" charset="0"/>
            </a:endParaRPr>
          </a:p>
          <a:p>
            <a:pPr>
              <a:buFont typeface="+mj-lt"/>
              <a:buAutoNum type="arabicPeriod"/>
            </a:pPr>
            <a:r>
              <a:rPr lang="en-US" b="1" dirty="0">
                <a:latin typeface="Space Grotesk" pitchFamily="2" charset="0"/>
                <a:cs typeface="Space Grotesk" pitchFamily="2" charset="0"/>
              </a:rPr>
              <a:t>Median Filtering:</a:t>
            </a:r>
            <a:r>
              <a:rPr lang="en-US" dirty="0">
                <a:latin typeface="Space Grotesk" pitchFamily="2" charset="0"/>
                <a:cs typeface="Space Grotesk" pitchFamily="2" charset="0"/>
              </a:rPr>
              <a:t> This method replaces each pixel value with the median value in its neighborhood. Median filtering is particularly effective at removing salt and pepper noise, as it replaces outliers with more typical pixel values.</a:t>
            </a:r>
          </a:p>
          <a:p>
            <a:pPr marL="0" lvl="0" indent="0" algn="l" rtl="0">
              <a:spcBef>
                <a:spcPts val="0"/>
              </a:spcBef>
              <a:spcAft>
                <a:spcPts val="0"/>
              </a:spcAft>
            </a:pPr>
            <a:endParaRPr lang="en-US" dirty="0">
              <a:latin typeface="Space Grotesk" pitchFamily="2" charset="0"/>
              <a:cs typeface="Space Grotesk" pitchFamily="2" charset="0"/>
            </a:endParaRPr>
          </a:p>
        </p:txBody>
      </p:sp>
      <p:pic>
        <p:nvPicPr>
          <p:cNvPr id="3" name="Picture 2">
            <a:extLst>
              <a:ext uri="{FF2B5EF4-FFF2-40B4-BE49-F238E27FC236}">
                <a16:creationId xmlns:a16="http://schemas.microsoft.com/office/drawing/2014/main" id="{E3AF5AB1-FA88-30D7-6D7C-2CC09EF71925}"/>
              </a:ext>
            </a:extLst>
          </p:cNvPr>
          <p:cNvPicPr>
            <a:picLocks noChangeAspect="1"/>
          </p:cNvPicPr>
          <p:nvPr/>
        </p:nvPicPr>
        <p:blipFill>
          <a:blip r:embed="rId3"/>
          <a:stretch>
            <a:fillRect/>
          </a:stretch>
        </p:blipFill>
        <p:spPr>
          <a:xfrm>
            <a:off x="719998" y="3683730"/>
            <a:ext cx="3360711" cy="784928"/>
          </a:xfrm>
          <a:prstGeom prst="rect">
            <a:avLst/>
          </a:prstGeom>
        </p:spPr>
      </p:pic>
      <p:pic>
        <p:nvPicPr>
          <p:cNvPr id="5" name="Picture 4">
            <a:extLst>
              <a:ext uri="{FF2B5EF4-FFF2-40B4-BE49-F238E27FC236}">
                <a16:creationId xmlns:a16="http://schemas.microsoft.com/office/drawing/2014/main" id="{C0DC68E1-E861-98F6-0BC6-9AD8279B1448}"/>
              </a:ext>
            </a:extLst>
          </p:cNvPr>
          <p:cNvPicPr>
            <a:picLocks noChangeAspect="1"/>
          </p:cNvPicPr>
          <p:nvPr/>
        </p:nvPicPr>
        <p:blipFill>
          <a:blip r:embed="rId4"/>
          <a:stretch>
            <a:fillRect/>
          </a:stretch>
        </p:blipFill>
        <p:spPr>
          <a:xfrm>
            <a:off x="4804184" y="3516076"/>
            <a:ext cx="3619814" cy="1120237"/>
          </a:xfrm>
          <a:prstGeom prst="rect">
            <a:avLst/>
          </a:prstGeom>
        </p:spPr>
      </p:pic>
    </p:spTree>
    <p:extLst>
      <p:ext uri="{BB962C8B-B14F-4D97-AF65-F5344CB8AC3E}">
        <p14:creationId xmlns:p14="http://schemas.microsoft.com/office/powerpoint/2010/main" val="150444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MATHEMATICAL ANALYSIS</a:t>
            </a:r>
            <a:endParaRPr dirty="0">
              <a:solidFill>
                <a:srgbClr val="C00000"/>
              </a:solidFill>
            </a:endParaRPr>
          </a:p>
        </p:txBody>
      </p:sp>
      <p:sp>
        <p:nvSpPr>
          <p:cNvPr id="550" name="Google Shape;550;p41"/>
          <p:cNvSpPr txBox="1">
            <a:spLocks noGrp="1"/>
          </p:cNvSpPr>
          <p:nvPr>
            <p:ph type="subTitle" idx="2"/>
          </p:nvPr>
        </p:nvSpPr>
        <p:spPr>
          <a:xfrm>
            <a:off x="720000" y="899651"/>
            <a:ext cx="7703998" cy="379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latin typeface="Space Grotesk" pitchFamily="2" charset="0"/>
                <a:cs typeface="Space Grotesk" pitchFamily="2" charset="0"/>
              </a:rPr>
              <a:t>Generally, an image is considered as a </a:t>
            </a:r>
            <a:r>
              <a:rPr lang="en-US" b="1" dirty="0">
                <a:latin typeface="Space Grotesk" pitchFamily="2" charset="0"/>
                <a:cs typeface="Space Grotesk" pitchFamily="2" charset="0"/>
              </a:rPr>
              <a:t>matrix arrangement of pixels</a:t>
            </a:r>
            <a:r>
              <a:rPr lang="en-US" dirty="0">
                <a:latin typeface="Space Grotesk" pitchFamily="2" charset="0"/>
                <a:cs typeface="Space Grotesk" pitchFamily="2" charset="0"/>
              </a:rPr>
              <a:t>, so each pixel has co-ordinates of the form (row number, column number). Depending on the image, it can have more than one channels. A </a:t>
            </a:r>
            <a:r>
              <a:rPr lang="en-US" b="1" dirty="0">
                <a:latin typeface="Space Grotesk" pitchFamily="2" charset="0"/>
                <a:cs typeface="Space Grotesk" pitchFamily="2" charset="0"/>
              </a:rPr>
              <a:t>channel</a:t>
            </a:r>
            <a:r>
              <a:rPr lang="en-US" dirty="0">
                <a:latin typeface="Space Grotesk" pitchFamily="2" charset="0"/>
                <a:cs typeface="Space Grotesk" pitchFamily="2" charset="0"/>
              </a:rPr>
              <a:t> refers to a grayscale image component representing the intensity of light for a specific color. In a standard color image, we often have three channels corresponding to the primary colors: red, green, and blue. In this project, we’ll be focusing on images with only one channel, i.e., </a:t>
            </a:r>
            <a:r>
              <a:rPr lang="en-US" b="1" dirty="0">
                <a:latin typeface="Space Grotesk" pitchFamily="2" charset="0"/>
                <a:cs typeface="Space Grotesk" pitchFamily="2" charset="0"/>
              </a:rPr>
              <a:t>greyscale images</a:t>
            </a:r>
            <a:r>
              <a:rPr lang="en-US" dirty="0">
                <a:latin typeface="Space Grotesk" pitchFamily="2" charset="0"/>
                <a:cs typeface="Space Grotesk" pitchFamily="2" charset="0"/>
              </a:rPr>
              <a:t>.</a:t>
            </a:r>
          </a:p>
          <a:p>
            <a:pPr marL="0" lvl="0" indent="0" algn="l" rtl="0">
              <a:spcBef>
                <a:spcPts val="0"/>
              </a:spcBef>
              <a:spcAft>
                <a:spcPts val="0"/>
              </a:spcAft>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Each pixels has a value which can range from 0 to 255, where these values indicate the intensity of a pixel, so 0 indicates minimum intensity (black) and 255 indicates maximum intensity (white). </a:t>
            </a:r>
          </a:p>
          <a:p>
            <a:pPr marL="0" lvl="0" indent="0" algn="l" rtl="0">
              <a:spcBef>
                <a:spcPts val="0"/>
              </a:spcBef>
              <a:spcAft>
                <a:spcPts val="0"/>
              </a:spcAft>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In order to make variations to the values of these pixels, we make use of a function which is called the kernel. A </a:t>
            </a:r>
            <a:r>
              <a:rPr lang="en-US" b="1" dirty="0">
                <a:latin typeface="Space Grotesk" pitchFamily="2" charset="0"/>
                <a:cs typeface="Space Grotesk" pitchFamily="2" charset="0"/>
              </a:rPr>
              <a:t>kernel</a:t>
            </a:r>
            <a:r>
              <a:rPr lang="en-US" dirty="0">
                <a:latin typeface="Space Grotesk" pitchFamily="2" charset="0"/>
                <a:cs typeface="Space Grotesk" pitchFamily="2" charset="0"/>
              </a:rPr>
              <a:t>, convolution matrix, or mask is a small matrix used for blurring, sharpening, embossing, edge detection, and more. This is accomplished by doing a </a:t>
            </a:r>
            <a:r>
              <a:rPr lang="en-US" b="1" dirty="0">
                <a:latin typeface="Space Grotesk" pitchFamily="2" charset="0"/>
                <a:cs typeface="Space Grotesk" pitchFamily="2" charset="0"/>
              </a:rPr>
              <a:t>convolution between the kernel and an image</a:t>
            </a:r>
            <a:r>
              <a:rPr lang="en-US" dirty="0">
                <a:latin typeface="Space Grotesk" pitchFamily="2" charset="0"/>
                <a:cs typeface="Space Grotesk" pitchFamily="2" charset="0"/>
              </a:rPr>
              <a:t>. </a:t>
            </a:r>
          </a:p>
          <a:p>
            <a:pPr marL="0" lvl="0" indent="0" algn="l" rtl="0">
              <a:spcBef>
                <a:spcPts val="0"/>
              </a:spcBef>
              <a:spcAft>
                <a:spcPts val="0"/>
              </a:spcAft>
            </a:pPr>
            <a:endParaRPr lang="en-US" b="1" dirty="0">
              <a:latin typeface="Space Grotesk" pitchFamily="2" charset="0"/>
              <a:cs typeface="Space Grotesk" pitchFamily="2" charset="0"/>
            </a:endParaRPr>
          </a:p>
          <a:p>
            <a:pPr marL="0" lvl="0" indent="0" algn="l" rtl="0">
              <a:spcBef>
                <a:spcPts val="0"/>
              </a:spcBef>
              <a:spcAft>
                <a:spcPts val="0"/>
              </a:spcAft>
            </a:pPr>
            <a:r>
              <a:rPr lang="en-US" b="1" dirty="0">
                <a:latin typeface="Space Grotesk" pitchFamily="2" charset="0"/>
                <a:cs typeface="Space Grotesk" pitchFamily="2" charset="0"/>
              </a:rPr>
              <a:t>Convolution</a:t>
            </a:r>
            <a:r>
              <a:rPr lang="en-US" dirty="0">
                <a:latin typeface="Space Grotesk" pitchFamily="2" charset="0"/>
                <a:cs typeface="Space Grotesk" pitchFamily="2" charset="0"/>
              </a:rPr>
              <a:t> is a mathematical operation on two functions that produces a third function that expresses how the shape of one is modified by the other. It is the process of adding each element of the image to its local neighbors, weighted by the kernel.</a:t>
            </a:r>
          </a:p>
        </p:txBody>
      </p:sp>
    </p:spTree>
    <p:extLst>
      <p:ext uri="{BB962C8B-B14F-4D97-AF65-F5344CB8AC3E}">
        <p14:creationId xmlns:p14="http://schemas.microsoft.com/office/powerpoint/2010/main" val="386398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MATHEMATICAL ANALYSIS</a:t>
            </a:r>
            <a:endParaRPr dirty="0">
              <a:solidFill>
                <a:srgbClr val="C00000"/>
              </a:solidFill>
            </a:endParaRPr>
          </a:p>
        </p:txBody>
      </p:sp>
      <p:sp>
        <p:nvSpPr>
          <p:cNvPr id="550" name="Google Shape;550;p41"/>
          <p:cNvSpPr txBox="1">
            <a:spLocks noGrp="1"/>
          </p:cNvSpPr>
          <p:nvPr>
            <p:ph type="subTitle" idx="2"/>
          </p:nvPr>
        </p:nvSpPr>
        <p:spPr>
          <a:xfrm>
            <a:off x="720000" y="899651"/>
            <a:ext cx="7703998" cy="379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latin typeface="Space Grotesk" pitchFamily="2" charset="0"/>
                <a:cs typeface="Space Grotesk" pitchFamily="2" charset="0"/>
              </a:rPr>
              <a:t>When doing the convolution, the kernel is to be placed on top of the convolution matrix such that the center element of the kernel coincides with the pixel of the image which we want to undergo the change. When doing so, a problem may arise, due to the fact that the kernel might go out of bounds of the image. In such cases, </a:t>
            </a:r>
            <a:r>
              <a:rPr lang="en-US" b="1" dirty="0">
                <a:latin typeface="Space Grotesk" pitchFamily="2" charset="0"/>
                <a:cs typeface="Space Grotesk" pitchFamily="2" charset="0"/>
              </a:rPr>
              <a:t>edge handling </a:t>
            </a:r>
            <a:r>
              <a:rPr lang="en-US" dirty="0">
                <a:latin typeface="Space Grotesk" pitchFamily="2" charset="0"/>
                <a:cs typeface="Space Grotesk" pitchFamily="2" charset="0"/>
              </a:rPr>
              <a:t>is done. Some of them are noted below:-</a:t>
            </a:r>
          </a:p>
          <a:p>
            <a:pPr marL="0" lvl="0" indent="0" algn="l" rtl="0">
              <a:spcBef>
                <a:spcPts val="0"/>
              </a:spcBef>
              <a:spcAft>
                <a:spcPts val="0"/>
              </a:spcAft>
            </a:pPr>
            <a:endParaRPr lang="en-US" dirty="0">
              <a:latin typeface="Space Grotesk" pitchFamily="2" charset="0"/>
              <a:cs typeface="Space Grotesk" pitchFamily="2" charset="0"/>
            </a:endParaRPr>
          </a:p>
          <a:p>
            <a:pPr marL="228600" lvl="0" indent="-228600" algn="l" rtl="0">
              <a:spcBef>
                <a:spcPts val="0"/>
              </a:spcBef>
              <a:spcAft>
                <a:spcPts val="0"/>
              </a:spcAft>
              <a:buFont typeface="+mj-lt"/>
              <a:buAutoNum type="arabicPeriod"/>
            </a:pPr>
            <a:r>
              <a:rPr lang="en-US" b="1" dirty="0">
                <a:latin typeface="Space Grotesk" pitchFamily="2" charset="0"/>
                <a:cs typeface="Space Grotesk" pitchFamily="2" charset="0"/>
              </a:rPr>
              <a:t>Extend: </a:t>
            </a:r>
            <a:r>
              <a:rPr lang="en-US" dirty="0">
                <a:latin typeface="Space Grotesk" pitchFamily="2" charset="0"/>
                <a:cs typeface="Space Grotesk" pitchFamily="2" charset="0"/>
              </a:rPr>
              <a:t>The nearest border pixels are conceptually extended as far as necessary to provide values for the convolution. Corner pixels are extended in 90° wedges. Other edge pixels are extended in lines.</a:t>
            </a:r>
          </a:p>
          <a:p>
            <a:pPr marL="228600" lvl="0" indent="-228600" algn="l" rtl="0">
              <a:spcBef>
                <a:spcPts val="0"/>
              </a:spcBef>
              <a:spcAft>
                <a:spcPts val="0"/>
              </a:spcAft>
              <a:buFont typeface="+mj-lt"/>
              <a:buAutoNum type="arabicPeriod"/>
            </a:pPr>
            <a:endParaRPr lang="en-US" dirty="0">
              <a:latin typeface="Space Grotesk" pitchFamily="2" charset="0"/>
              <a:cs typeface="Space Grotesk" pitchFamily="2" charset="0"/>
            </a:endParaRPr>
          </a:p>
          <a:p>
            <a:pPr marL="228600" lvl="0" indent="-228600" algn="l" rtl="0">
              <a:spcBef>
                <a:spcPts val="0"/>
              </a:spcBef>
              <a:spcAft>
                <a:spcPts val="0"/>
              </a:spcAft>
              <a:buFont typeface="+mj-lt"/>
              <a:buAutoNum type="arabicPeriod"/>
            </a:pPr>
            <a:r>
              <a:rPr lang="en-US" b="1" dirty="0">
                <a:latin typeface="Space Grotesk" pitchFamily="2" charset="0"/>
                <a:cs typeface="Space Grotesk" pitchFamily="2" charset="0"/>
              </a:rPr>
              <a:t>Wrap: </a:t>
            </a:r>
            <a:r>
              <a:rPr lang="en-US" dirty="0">
                <a:latin typeface="Space Grotesk" pitchFamily="2" charset="0"/>
                <a:cs typeface="Space Grotesk" pitchFamily="2" charset="0"/>
              </a:rPr>
              <a:t>The image is conceptually wrapped (or tiled) and values are taken from the opposite edge or corner.</a:t>
            </a:r>
          </a:p>
          <a:p>
            <a:pPr marL="228600" lvl="0" indent="-228600" algn="l" rtl="0">
              <a:spcBef>
                <a:spcPts val="0"/>
              </a:spcBef>
              <a:spcAft>
                <a:spcPts val="0"/>
              </a:spcAft>
              <a:buFont typeface="+mj-lt"/>
              <a:buAutoNum type="arabicPeriod"/>
            </a:pPr>
            <a:endParaRPr lang="en-US" dirty="0">
              <a:latin typeface="Space Grotesk" pitchFamily="2" charset="0"/>
              <a:cs typeface="Space Grotesk" pitchFamily="2" charset="0"/>
            </a:endParaRPr>
          </a:p>
          <a:p>
            <a:pPr marL="228600" lvl="0" indent="-228600" algn="l" rtl="0">
              <a:spcBef>
                <a:spcPts val="0"/>
              </a:spcBef>
              <a:spcAft>
                <a:spcPts val="0"/>
              </a:spcAft>
              <a:buFont typeface="+mj-lt"/>
              <a:buAutoNum type="arabicPeriod"/>
            </a:pPr>
            <a:r>
              <a:rPr lang="en-US" b="1" dirty="0">
                <a:latin typeface="Space Grotesk" pitchFamily="2" charset="0"/>
                <a:cs typeface="Space Grotesk" pitchFamily="2" charset="0"/>
              </a:rPr>
              <a:t>Mirror:</a:t>
            </a:r>
            <a:r>
              <a:rPr lang="en-US" dirty="0">
                <a:latin typeface="Space Grotesk" pitchFamily="2" charset="0"/>
                <a:cs typeface="Space Grotesk" pitchFamily="2" charset="0"/>
              </a:rPr>
              <a:t> The image is conceptually mirrored at the edges. For example, attempting to read a pixel 3 units outside an edge reads one 3 units inside the edge instead.</a:t>
            </a:r>
          </a:p>
          <a:p>
            <a:pPr marL="228600" lvl="0" indent="-228600" algn="l" rtl="0">
              <a:spcBef>
                <a:spcPts val="0"/>
              </a:spcBef>
              <a:spcAft>
                <a:spcPts val="0"/>
              </a:spcAft>
              <a:buFont typeface="+mj-lt"/>
              <a:buAutoNum type="arabicPeriod"/>
            </a:pPr>
            <a:endParaRPr lang="en-US" dirty="0">
              <a:latin typeface="Space Grotesk" pitchFamily="2" charset="0"/>
              <a:cs typeface="Space Grotesk" pitchFamily="2" charset="0"/>
            </a:endParaRPr>
          </a:p>
          <a:p>
            <a:pPr marL="228600" lvl="0" indent="-228600" algn="l" rtl="0">
              <a:spcBef>
                <a:spcPts val="0"/>
              </a:spcBef>
              <a:spcAft>
                <a:spcPts val="0"/>
              </a:spcAft>
              <a:buFont typeface="+mj-lt"/>
              <a:buAutoNum type="arabicPeriod"/>
            </a:pPr>
            <a:r>
              <a:rPr lang="en-US" b="1" dirty="0">
                <a:latin typeface="Space Grotesk" pitchFamily="2" charset="0"/>
                <a:cs typeface="Space Grotesk" pitchFamily="2" charset="0"/>
              </a:rPr>
              <a:t>Constant: </a:t>
            </a:r>
            <a:r>
              <a:rPr lang="en-US" dirty="0">
                <a:latin typeface="Space Grotesk" pitchFamily="2" charset="0"/>
                <a:cs typeface="Space Grotesk" pitchFamily="2" charset="0"/>
              </a:rPr>
              <a:t>Use constant value for pixels outside of image. Usually black or sometimes gray is used. Generally this depends on application.</a:t>
            </a:r>
          </a:p>
          <a:p>
            <a:pPr marL="228600" lvl="0" indent="-228600" algn="l" rtl="0">
              <a:spcBef>
                <a:spcPts val="0"/>
              </a:spcBef>
              <a:spcAft>
                <a:spcPts val="0"/>
              </a:spcAft>
              <a:buFont typeface="+mj-lt"/>
              <a:buAutoNum type="arabicPeriod"/>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For simplicity, the technique used in this project is the </a:t>
            </a:r>
            <a:r>
              <a:rPr lang="en-US" b="1" dirty="0">
                <a:latin typeface="Space Grotesk" pitchFamily="2" charset="0"/>
                <a:cs typeface="Space Grotesk" pitchFamily="2" charset="0"/>
              </a:rPr>
              <a:t>constant edge handling</a:t>
            </a:r>
            <a:r>
              <a:rPr lang="en-US" dirty="0">
                <a:latin typeface="Space Grotesk" pitchFamily="2" charset="0"/>
                <a:cs typeface="Space Grotesk" pitchFamily="2" charset="0"/>
              </a:rPr>
              <a:t>, padding with zeroes.</a:t>
            </a:r>
          </a:p>
          <a:p>
            <a:pPr marL="228600" lvl="0" indent="-228600" algn="l" rtl="0">
              <a:spcBef>
                <a:spcPts val="0"/>
              </a:spcBef>
              <a:spcAft>
                <a:spcPts val="0"/>
              </a:spcAft>
              <a:buFont typeface="+mj-lt"/>
              <a:buAutoNum type="arabicPeriod"/>
            </a:pPr>
            <a:endParaRPr lang="en-US" dirty="0">
              <a:latin typeface="Space Grotesk" pitchFamily="2" charset="0"/>
              <a:cs typeface="Space Grotesk" pitchFamily="2" charset="0"/>
            </a:endParaRPr>
          </a:p>
        </p:txBody>
      </p:sp>
    </p:spTree>
    <p:extLst>
      <p:ext uri="{BB962C8B-B14F-4D97-AF65-F5344CB8AC3E}">
        <p14:creationId xmlns:p14="http://schemas.microsoft.com/office/powerpoint/2010/main" val="422132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MATHEMATICAL ANALYSIS</a:t>
            </a:r>
            <a:endParaRPr dirty="0">
              <a:solidFill>
                <a:srgbClr val="C00000"/>
              </a:solidFill>
            </a:endParaRPr>
          </a:p>
        </p:txBody>
      </p:sp>
      <p:sp>
        <p:nvSpPr>
          <p:cNvPr id="550" name="Google Shape;550;p41"/>
          <p:cNvSpPr txBox="1">
            <a:spLocks noGrp="1"/>
          </p:cNvSpPr>
          <p:nvPr>
            <p:ph type="subTitle" idx="2"/>
          </p:nvPr>
        </p:nvSpPr>
        <p:spPr>
          <a:xfrm>
            <a:off x="720000" y="899651"/>
            <a:ext cx="7703998" cy="379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lang="en-US" dirty="0">
              <a:latin typeface="Space Grotesk" pitchFamily="2" charset="0"/>
              <a:cs typeface="Space Grotesk" pitchFamily="2" charset="0"/>
            </a:endParaRPr>
          </a:p>
        </p:txBody>
      </p:sp>
      <p:pic>
        <p:nvPicPr>
          <p:cNvPr id="5" name="Picture 4">
            <a:extLst>
              <a:ext uri="{FF2B5EF4-FFF2-40B4-BE49-F238E27FC236}">
                <a16:creationId xmlns:a16="http://schemas.microsoft.com/office/drawing/2014/main" id="{59BA5815-447E-D694-BB02-E6A40D9E4F6A}"/>
              </a:ext>
            </a:extLst>
          </p:cNvPr>
          <p:cNvPicPr>
            <a:picLocks noChangeAspect="1"/>
          </p:cNvPicPr>
          <p:nvPr/>
        </p:nvPicPr>
        <p:blipFill>
          <a:blip r:embed="rId3"/>
          <a:stretch>
            <a:fillRect/>
          </a:stretch>
        </p:blipFill>
        <p:spPr>
          <a:xfrm>
            <a:off x="5396307" y="950554"/>
            <a:ext cx="3027691" cy="3697017"/>
          </a:xfrm>
          <a:prstGeom prst="rect">
            <a:avLst/>
          </a:prstGeom>
        </p:spPr>
      </p:pic>
      <p:pic>
        <p:nvPicPr>
          <p:cNvPr id="7" name="Picture 6">
            <a:extLst>
              <a:ext uri="{FF2B5EF4-FFF2-40B4-BE49-F238E27FC236}">
                <a16:creationId xmlns:a16="http://schemas.microsoft.com/office/drawing/2014/main" id="{7CB94F04-2144-BFBF-58E8-165BBE24092E}"/>
              </a:ext>
            </a:extLst>
          </p:cNvPr>
          <p:cNvPicPr>
            <a:picLocks noChangeAspect="1"/>
          </p:cNvPicPr>
          <p:nvPr/>
        </p:nvPicPr>
        <p:blipFill>
          <a:blip r:embed="rId4"/>
          <a:stretch>
            <a:fillRect/>
          </a:stretch>
        </p:blipFill>
        <p:spPr>
          <a:xfrm>
            <a:off x="719998" y="1155999"/>
            <a:ext cx="3714750" cy="3286125"/>
          </a:xfrm>
          <a:prstGeom prst="rect">
            <a:avLst/>
          </a:prstGeom>
        </p:spPr>
      </p:pic>
    </p:spTree>
    <p:extLst>
      <p:ext uri="{BB962C8B-B14F-4D97-AF65-F5344CB8AC3E}">
        <p14:creationId xmlns:p14="http://schemas.microsoft.com/office/powerpoint/2010/main" val="335599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extLst>
      <p:ext uri="{BB962C8B-B14F-4D97-AF65-F5344CB8AC3E}">
        <p14:creationId xmlns:p14="http://schemas.microsoft.com/office/powerpoint/2010/main" val="246042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LIBRARIES USED</a:t>
            </a:r>
            <a:endParaRPr dirty="0">
              <a:solidFill>
                <a:srgbClr val="C00000"/>
              </a:solidFill>
            </a:endParaRPr>
          </a:p>
        </p:txBody>
      </p:sp>
      <p:sp>
        <p:nvSpPr>
          <p:cNvPr id="550" name="Google Shape;550;p41"/>
          <p:cNvSpPr txBox="1">
            <a:spLocks noGrp="1"/>
          </p:cNvSpPr>
          <p:nvPr>
            <p:ph type="subTitle" idx="2"/>
          </p:nvPr>
        </p:nvSpPr>
        <p:spPr>
          <a:xfrm>
            <a:off x="720000" y="899651"/>
            <a:ext cx="7703998" cy="379882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Language used: </a:t>
            </a:r>
            <a:r>
              <a:rPr lang="en-US" b="1" dirty="0">
                <a:latin typeface="Space Grotesk" pitchFamily="2" charset="0"/>
                <a:cs typeface="Space Grotesk" pitchFamily="2" charset="0"/>
              </a:rPr>
              <a:t>Python</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numpy</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matplotlib</a:t>
            </a:r>
          </a:p>
          <a:p>
            <a:pPr marL="685800" lvl="1" indent="-228600" algn="l">
              <a:buFont typeface="Wingdings" panose="05000000000000000000" pitchFamily="2" charset="2"/>
              <a:buChar char="v"/>
            </a:pPr>
            <a:r>
              <a:rPr lang="en-US" dirty="0">
                <a:latin typeface="Space Grotesk" pitchFamily="2" charset="0"/>
                <a:cs typeface="Space Grotesk" pitchFamily="2" charset="0"/>
              </a:rPr>
              <a:t>matplotlib.pyplot</a:t>
            </a:r>
          </a:p>
          <a:p>
            <a:pPr marL="228600" indent="-228600">
              <a:buFont typeface="Wingdings" panose="05000000000000000000" pitchFamily="2" charset="2"/>
              <a:buChar char="v"/>
            </a:pPr>
            <a:r>
              <a:rPr lang="en-US" dirty="0">
                <a:latin typeface="Space Grotesk" pitchFamily="2" charset="0"/>
                <a:cs typeface="Space Grotesk" pitchFamily="2" charset="0"/>
              </a:rPr>
              <a:t>cv2</a:t>
            </a:r>
          </a:p>
          <a:p>
            <a:pPr marL="228600" indent="-228600">
              <a:buFont typeface="Wingdings" panose="05000000000000000000" pitchFamily="2" charset="2"/>
              <a:buChar char="v"/>
            </a:pPr>
            <a:r>
              <a:rPr lang="en-US" dirty="0">
                <a:latin typeface="Space Grotesk" pitchFamily="2" charset="0"/>
                <a:cs typeface="Space Grotesk" pitchFamily="2" charset="0"/>
              </a:rPr>
              <a:t>math</a:t>
            </a:r>
          </a:p>
        </p:txBody>
      </p:sp>
    </p:spTree>
    <p:extLst>
      <p:ext uri="{BB962C8B-B14F-4D97-AF65-F5344CB8AC3E}">
        <p14:creationId xmlns:p14="http://schemas.microsoft.com/office/powerpoint/2010/main" val="192616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1.CONVERTING TO GREYSCALE</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8" y="1017723"/>
            <a:ext cx="3409090" cy="3798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The input picture is first gray-scaled and then transformed into a pixel matrix where each pixel's value ranges from 0 to 255 representing the intensity of that pixel at that location.</a:t>
            </a:r>
          </a:p>
          <a:p>
            <a:pPr marL="0" indent="0"/>
            <a:endParaRPr lang="en-US" dirty="0">
              <a:latin typeface="Space Grotesk" pitchFamily="2" charset="0"/>
              <a:cs typeface="Space Grotesk" pitchFamily="2" charset="0"/>
            </a:endParaRPr>
          </a:p>
          <a:p>
            <a:pPr marL="0" indent="0"/>
            <a:r>
              <a:rPr lang="en-US" dirty="0">
                <a:latin typeface="Space Grotesk" pitchFamily="2" charset="0"/>
                <a:cs typeface="Space Grotesk" pitchFamily="2" charset="0"/>
              </a:rPr>
              <a:t>However, the conversion is only necessary for color photos and those pictures already in the grayscale mode can be directly converted into the image matrix.</a:t>
            </a:r>
          </a:p>
          <a:p>
            <a:pPr marL="0" indent="0"/>
            <a:endParaRPr lang="en-US" dirty="0">
              <a:latin typeface="Space Grotesk" pitchFamily="2" charset="0"/>
              <a:cs typeface="Space Grotesk" pitchFamily="2" charset="0"/>
            </a:endParaRPr>
          </a:p>
        </p:txBody>
      </p:sp>
      <p:pic>
        <p:nvPicPr>
          <p:cNvPr id="6" name="Picture 5">
            <a:extLst>
              <a:ext uri="{FF2B5EF4-FFF2-40B4-BE49-F238E27FC236}">
                <a16:creationId xmlns:a16="http://schemas.microsoft.com/office/drawing/2014/main" id="{1A50F586-C2E8-2846-78FC-E4C0D678DF11}"/>
              </a:ext>
            </a:extLst>
          </p:cNvPr>
          <p:cNvPicPr>
            <a:picLocks noChangeAspect="1"/>
          </p:cNvPicPr>
          <p:nvPr/>
        </p:nvPicPr>
        <p:blipFill>
          <a:blip r:embed="rId3"/>
          <a:stretch>
            <a:fillRect/>
          </a:stretch>
        </p:blipFill>
        <p:spPr>
          <a:xfrm>
            <a:off x="4247876" y="1017723"/>
            <a:ext cx="4176122" cy="2606266"/>
          </a:xfrm>
          <a:prstGeom prst="rect">
            <a:avLst/>
          </a:prstGeom>
        </p:spPr>
      </p:pic>
    </p:spTree>
    <p:extLst>
      <p:ext uri="{BB962C8B-B14F-4D97-AF65-F5344CB8AC3E}">
        <p14:creationId xmlns:p14="http://schemas.microsoft.com/office/powerpoint/2010/main" val="2437171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7" y="326951"/>
            <a:ext cx="82013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2.EDGE HANDLING</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8" y="1017723"/>
            <a:ext cx="3409090" cy="3798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Just as discussed before, the problem of edge handling arises in this situation.</a:t>
            </a:r>
          </a:p>
          <a:p>
            <a:pPr marL="0" indent="0"/>
            <a:endParaRPr lang="en-US" dirty="0">
              <a:latin typeface="Space Grotesk" pitchFamily="2" charset="0"/>
              <a:cs typeface="Space Grotesk" pitchFamily="2" charset="0"/>
            </a:endParaRPr>
          </a:p>
          <a:p>
            <a:pPr marL="0" indent="0"/>
            <a:r>
              <a:rPr lang="en-US" dirty="0">
                <a:latin typeface="Space Grotesk" pitchFamily="2" charset="0"/>
                <a:cs typeface="Space Grotesk" pitchFamily="2" charset="0"/>
              </a:rPr>
              <a:t>The amount of edge handling required also depends on the kernel size, so care must be taken there too. Most of the kernels are of the size 3, but size 5 also exists. </a:t>
            </a:r>
          </a:p>
          <a:p>
            <a:pPr marL="0" indent="0"/>
            <a:endParaRPr lang="en-US" dirty="0">
              <a:latin typeface="Space Grotesk" pitchFamily="2" charset="0"/>
              <a:cs typeface="Space Grotesk" pitchFamily="2" charset="0"/>
            </a:endParaRPr>
          </a:p>
          <a:p>
            <a:pPr marL="0" indent="0"/>
            <a:r>
              <a:rPr lang="en-US" dirty="0">
                <a:latin typeface="Space Grotesk" pitchFamily="2" charset="0"/>
                <a:cs typeface="Space Grotesk" pitchFamily="2" charset="0"/>
              </a:rPr>
              <a:t>(Size N means NxN matrix)</a:t>
            </a:r>
          </a:p>
          <a:p>
            <a:pPr marL="0" indent="0"/>
            <a:endParaRPr lang="en-US" dirty="0">
              <a:latin typeface="Space Grotesk" pitchFamily="2" charset="0"/>
              <a:cs typeface="Space Grotesk" pitchFamily="2" charset="0"/>
            </a:endParaRPr>
          </a:p>
          <a:p>
            <a:pPr marL="0" indent="0"/>
            <a:r>
              <a:rPr lang="en-US" dirty="0">
                <a:latin typeface="Space Grotesk" pitchFamily="2" charset="0"/>
                <a:cs typeface="Space Grotesk" pitchFamily="2" charset="0"/>
              </a:rPr>
              <a:t>At the end of this stage, we’ll get an output matrix which is then further used for convolution with the kernel function.</a:t>
            </a:r>
          </a:p>
        </p:txBody>
      </p:sp>
      <p:pic>
        <p:nvPicPr>
          <p:cNvPr id="4" name="Picture 3">
            <a:extLst>
              <a:ext uri="{FF2B5EF4-FFF2-40B4-BE49-F238E27FC236}">
                <a16:creationId xmlns:a16="http://schemas.microsoft.com/office/drawing/2014/main" id="{B959DC14-F26D-2CC3-86E5-4417735A66B3}"/>
              </a:ext>
            </a:extLst>
          </p:cNvPr>
          <p:cNvPicPr>
            <a:picLocks noChangeAspect="1"/>
          </p:cNvPicPr>
          <p:nvPr/>
        </p:nvPicPr>
        <p:blipFill>
          <a:blip r:embed="rId3"/>
          <a:stretch>
            <a:fillRect/>
          </a:stretch>
        </p:blipFill>
        <p:spPr>
          <a:xfrm>
            <a:off x="4314825" y="1017723"/>
            <a:ext cx="4606552" cy="2461283"/>
          </a:xfrm>
          <a:prstGeom prst="rect">
            <a:avLst/>
          </a:prstGeom>
        </p:spPr>
      </p:pic>
    </p:spTree>
    <p:extLst>
      <p:ext uri="{BB962C8B-B14F-4D97-AF65-F5344CB8AC3E}">
        <p14:creationId xmlns:p14="http://schemas.microsoft.com/office/powerpoint/2010/main" val="2048494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7" y="326951"/>
            <a:ext cx="82013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3.CONVOLUTION</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3"/>
            <a:ext cx="8201379" cy="939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Convolution of the image matrix with the kernel matrix. Note that the orientation of the kernel with respect to the transformed image matrix should be like what was discussed earlier. (Slide 12)  </a:t>
            </a:r>
          </a:p>
        </p:txBody>
      </p:sp>
      <p:pic>
        <p:nvPicPr>
          <p:cNvPr id="5" name="Picture 4">
            <a:extLst>
              <a:ext uri="{FF2B5EF4-FFF2-40B4-BE49-F238E27FC236}">
                <a16:creationId xmlns:a16="http://schemas.microsoft.com/office/drawing/2014/main" id="{9FD2251C-9BB1-2E5F-CBC1-0C8025C916AC}"/>
              </a:ext>
            </a:extLst>
          </p:cNvPr>
          <p:cNvPicPr>
            <a:picLocks noChangeAspect="1"/>
          </p:cNvPicPr>
          <p:nvPr/>
        </p:nvPicPr>
        <p:blipFill>
          <a:blip r:embed="rId3"/>
          <a:stretch>
            <a:fillRect/>
          </a:stretch>
        </p:blipFill>
        <p:spPr>
          <a:xfrm>
            <a:off x="1294472" y="1709242"/>
            <a:ext cx="6555055" cy="1725015"/>
          </a:xfrm>
          <a:prstGeom prst="rect">
            <a:avLst/>
          </a:prstGeom>
        </p:spPr>
      </p:pic>
    </p:spTree>
    <p:extLst>
      <p:ext uri="{BB962C8B-B14F-4D97-AF65-F5344CB8AC3E}">
        <p14:creationId xmlns:p14="http://schemas.microsoft.com/office/powerpoint/2010/main" val="327305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7" y="326951"/>
            <a:ext cx="820137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4. FINAL OUTPUT</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3"/>
            <a:ext cx="8201379" cy="939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The final segment deals with the comparison of the original or grayscale version of the input picture with its final filtered output. The final and the grayscale image will be saved in the directory the program was saved in. </a:t>
            </a:r>
          </a:p>
        </p:txBody>
      </p:sp>
      <p:pic>
        <p:nvPicPr>
          <p:cNvPr id="4" name="Picture 3">
            <a:extLst>
              <a:ext uri="{FF2B5EF4-FFF2-40B4-BE49-F238E27FC236}">
                <a16:creationId xmlns:a16="http://schemas.microsoft.com/office/drawing/2014/main" id="{BE8C6024-9C73-A2C6-AA80-BDC2CD1837E5}"/>
              </a:ext>
            </a:extLst>
          </p:cNvPr>
          <p:cNvPicPr>
            <a:picLocks noChangeAspect="1"/>
          </p:cNvPicPr>
          <p:nvPr/>
        </p:nvPicPr>
        <p:blipFill>
          <a:blip r:embed="rId3"/>
          <a:stretch>
            <a:fillRect/>
          </a:stretch>
        </p:blipFill>
        <p:spPr>
          <a:xfrm>
            <a:off x="1900958" y="1940135"/>
            <a:ext cx="5342083" cy="2491956"/>
          </a:xfrm>
          <a:prstGeom prst="rect">
            <a:avLst/>
          </a:prstGeom>
        </p:spPr>
      </p:pic>
    </p:spTree>
    <p:extLst>
      <p:ext uri="{BB962C8B-B14F-4D97-AF65-F5344CB8AC3E}">
        <p14:creationId xmlns:p14="http://schemas.microsoft.com/office/powerpoint/2010/main" val="143911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6"/>
          <p:cNvSpPr txBox="1">
            <a:spLocks noGrp="1"/>
          </p:cNvSpPr>
          <p:nvPr>
            <p:ph type="ctrTitle"/>
          </p:nvPr>
        </p:nvSpPr>
        <p:spPr>
          <a:xfrm>
            <a:off x="813750" y="2138575"/>
            <a:ext cx="6508800" cy="157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ENHACEMENT</a:t>
            </a:r>
            <a:endParaRPr dirty="0"/>
          </a:p>
        </p:txBody>
      </p:sp>
      <p:sp>
        <p:nvSpPr>
          <p:cNvPr id="496" name="Google Shape;496;p36"/>
          <p:cNvSpPr txBox="1">
            <a:spLocks noGrp="1"/>
          </p:cNvSpPr>
          <p:nvPr>
            <p:ph type="subTitle" idx="1"/>
          </p:nvPr>
        </p:nvSpPr>
        <p:spPr>
          <a:xfrm>
            <a:off x="813750" y="4056474"/>
            <a:ext cx="6508800" cy="7012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pace Grotesk" pitchFamily="2" charset="0"/>
                <a:cs typeface="Space Grotesk" pitchFamily="2" charset="0"/>
              </a:rPr>
              <a:t>JACOB J PANICKER</a:t>
            </a:r>
          </a:p>
          <a:p>
            <a:pPr marL="0" lvl="0" indent="0" algn="l" rtl="0">
              <a:spcBef>
                <a:spcPts val="0"/>
              </a:spcBef>
              <a:spcAft>
                <a:spcPts val="0"/>
              </a:spcAft>
              <a:buNone/>
            </a:pPr>
            <a:r>
              <a:rPr lang="en" dirty="0">
                <a:latin typeface="Space Grotesk" pitchFamily="2" charset="0"/>
                <a:cs typeface="Space Grotesk" pitchFamily="2" charset="0"/>
              </a:rPr>
              <a:t>EE21B021</a:t>
            </a:r>
          </a:p>
        </p:txBody>
      </p:sp>
      <p:pic>
        <p:nvPicPr>
          <p:cNvPr id="497" name="Google Shape;497;p36"/>
          <p:cNvPicPr preferRelativeResize="0"/>
          <p:nvPr/>
        </p:nvPicPr>
        <p:blipFill>
          <a:blip r:embed="rId3">
            <a:alphaModFix/>
          </a:blip>
          <a:stretch>
            <a:fillRect/>
          </a:stretch>
        </p:blipFill>
        <p:spPr>
          <a:xfrm>
            <a:off x="903050" y="3794675"/>
            <a:ext cx="1159200" cy="10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EXTRAS</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extLst>
      <p:ext uri="{BB962C8B-B14F-4D97-AF65-F5344CB8AC3E}">
        <p14:creationId xmlns:p14="http://schemas.microsoft.com/office/powerpoint/2010/main" val="240816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SHARPENING</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4"/>
            <a:ext cx="7703999" cy="3732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Digital photographs may be enhanced using a technique called </a:t>
            </a:r>
            <a:r>
              <a:rPr lang="en-US" b="1" dirty="0">
                <a:latin typeface="Space Grotesk" pitchFamily="2" charset="0"/>
                <a:cs typeface="Space Grotesk" pitchFamily="2" charset="0"/>
              </a:rPr>
              <a:t>image sharpening </a:t>
            </a:r>
            <a:r>
              <a:rPr lang="en-US" dirty="0">
                <a:latin typeface="Space Grotesk" pitchFamily="2" charset="0"/>
                <a:cs typeface="Space Grotesk" pitchFamily="2" charset="0"/>
              </a:rPr>
              <a:t>to make them seem more detailed. The process of sharpening makes an image's edges stand out more. Images with low quality at the margins are drab. Background and edges are almost indistinguishable. In contrast, a sharpened picture is one where the viewer can make out the edges.</a:t>
            </a:r>
          </a:p>
          <a:p>
            <a:pPr marL="0" indent="0"/>
            <a:endParaRPr lang="en-US" dirty="0">
              <a:latin typeface="Space Grotesk" pitchFamily="2" charset="0"/>
              <a:cs typeface="Space Grotesk" pitchFamily="2" charset="0"/>
            </a:endParaRPr>
          </a:p>
        </p:txBody>
      </p:sp>
      <p:pic>
        <p:nvPicPr>
          <p:cNvPr id="5" name="Picture 4">
            <a:extLst>
              <a:ext uri="{FF2B5EF4-FFF2-40B4-BE49-F238E27FC236}">
                <a16:creationId xmlns:a16="http://schemas.microsoft.com/office/drawing/2014/main" id="{6F1F5D9D-DFC1-55B8-6404-BB71287E4EC4}"/>
              </a:ext>
            </a:extLst>
          </p:cNvPr>
          <p:cNvPicPr>
            <a:picLocks noChangeAspect="1"/>
          </p:cNvPicPr>
          <p:nvPr/>
        </p:nvPicPr>
        <p:blipFill>
          <a:blip r:embed="rId3"/>
          <a:stretch>
            <a:fillRect/>
          </a:stretch>
        </p:blipFill>
        <p:spPr>
          <a:xfrm>
            <a:off x="2922123" y="2125941"/>
            <a:ext cx="3299746" cy="891617"/>
          </a:xfrm>
          <a:prstGeom prst="rect">
            <a:avLst/>
          </a:prstGeom>
        </p:spPr>
      </p:pic>
    </p:spTree>
    <p:extLst>
      <p:ext uri="{BB962C8B-B14F-4D97-AF65-F5344CB8AC3E}">
        <p14:creationId xmlns:p14="http://schemas.microsoft.com/office/powerpoint/2010/main" val="235777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IMAGE EDGE DETECTION</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4"/>
            <a:ext cx="7703999" cy="3732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By using </a:t>
            </a:r>
            <a:r>
              <a:rPr lang="en-US" b="1" dirty="0">
                <a:latin typeface="Space Grotesk" pitchFamily="2" charset="0"/>
                <a:cs typeface="Space Grotesk" pitchFamily="2" charset="0"/>
              </a:rPr>
              <a:t>edge detection</a:t>
            </a:r>
            <a:r>
              <a:rPr lang="en-US" dirty="0">
                <a:latin typeface="Space Grotesk" pitchFamily="2" charset="0"/>
                <a:cs typeface="Space Grotesk" pitchFamily="2" charset="0"/>
              </a:rPr>
              <a:t>, viewers are able to scrutinize an image's characteristics for a notable shift in grayscale. With this texture, we can see where one area of the picture ends and another begins. It maintains a picture's structural integrity while decreasing the quantity of data in the image. This is a popular technique for </a:t>
            </a:r>
            <a:r>
              <a:rPr lang="en-US" b="1" dirty="0">
                <a:latin typeface="Space Grotesk" pitchFamily="2" charset="0"/>
                <a:cs typeface="Space Grotesk" pitchFamily="2" charset="0"/>
              </a:rPr>
              <a:t>deep learning </a:t>
            </a:r>
            <a:r>
              <a:rPr lang="en-US" dirty="0">
                <a:latin typeface="Space Grotesk" pitchFamily="2" charset="0"/>
                <a:cs typeface="Space Grotesk" pitchFamily="2" charset="0"/>
              </a:rPr>
              <a:t>feature extraction from images. </a:t>
            </a:r>
          </a:p>
          <a:p>
            <a:pPr marL="0" indent="0"/>
            <a:endParaRPr lang="en-US" dirty="0">
              <a:latin typeface="Space Grotesk" pitchFamily="2" charset="0"/>
              <a:cs typeface="Space Grotesk" pitchFamily="2" charset="0"/>
            </a:endParaRPr>
          </a:p>
          <a:p>
            <a:pPr marL="0" indent="0"/>
            <a:endParaRPr lang="en-US" dirty="0">
              <a:latin typeface="Space Grotesk" pitchFamily="2" charset="0"/>
              <a:cs typeface="Space Grotesk" pitchFamily="2" charset="0"/>
            </a:endParaRPr>
          </a:p>
        </p:txBody>
      </p:sp>
      <p:pic>
        <p:nvPicPr>
          <p:cNvPr id="4" name="Picture 3">
            <a:extLst>
              <a:ext uri="{FF2B5EF4-FFF2-40B4-BE49-F238E27FC236}">
                <a16:creationId xmlns:a16="http://schemas.microsoft.com/office/drawing/2014/main" id="{E0F16A5F-5921-4901-FBFA-73BDECF1C24C}"/>
              </a:ext>
            </a:extLst>
          </p:cNvPr>
          <p:cNvPicPr>
            <a:picLocks noChangeAspect="1"/>
          </p:cNvPicPr>
          <p:nvPr/>
        </p:nvPicPr>
        <p:blipFill>
          <a:blip r:embed="rId3"/>
          <a:stretch>
            <a:fillRect/>
          </a:stretch>
        </p:blipFill>
        <p:spPr>
          <a:xfrm>
            <a:off x="2929743" y="2220611"/>
            <a:ext cx="3284505" cy="1905165"/>
          </a:xfrm>
          <a:prstGeom prst="rect">
            <a:avLst/>
          </a:prstGeom>
        </p:spPr>
      </p:pic>
    </p:spTree>
    <p:extLst>
      <p:ext uri="{BB962C8B-B14F-4D97-AF65-F5344CB8AC3E}">
        <p14:creationId xmlns:p14="http://schemas.microsoft.com/office/powerpoint/2010/main" val="393453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BOX BLUR</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4"/>
            <a:ext cx="7703999" cy="37328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Computer graphics and image processing often make use of </a:t>
            </a:r>
            <a:r>
              <a:rPr lang="en-US" b="1" dirty="0">
                <a:latin typeface="Space Grotesk" pitchFamily="2" charset="0"/>
                <a:cs typeface="Space Grotesk" pitchFamily="2" charset="0"/>
              </a:rPr>
              <a:t>box blur</a:t>
            </a:r>
            <a:r>
              <a:rPr lang="en-US" dirty="0">
                <a:latin typeface="Space Grotesk" pitchFamily="2" charset="0"/>
                <a:cs typeface="Space Grotesk" pitchFamily="2" charset="0"/>
              </a:rPr>
              <a:t>, a straightforward method for blurring images. In it, inside a predetermined rectangular region called the "box," the average color value of each pixel is calculated by adding up the values of all the pixels immediately around it. The method softens and reduces the appearance of distinct characteristics by reducing high-frequency noise and smoothing out small details. The blur effect is proportional to the box's size; bigger boxes result in more noticeable blurring. Since it </a:t>
            </a:r>
            <a:r>
              <a:rPr lang="en-US" b="1" dirty="0">
                <a:latin typeface="Space Grotesk" pitchFamily="2" charset="0"/>
                <a:cs typeface="Space Grotesk" pitchFamily="2" charset="0"/>
              </a:rPr>
              <a:t>doesn't need a lot of processing power</a:t>
            </a:r>
            <a:r>
              <a:rPr lang="en-US" dirty="0">
                <a:latin typeface="Space Grotesk" pitchFamily="2" charset="0"/>
                <a:cs typeface="Space Grotesk" pitchFamily="2" charset="0"/>
              </a:rPr>
              <a:t>, box blur is a go-to for real-time uses like video games and editing multimedia, where simple and fast blurring is needed.</a:t>
            </a:r>
          </a:p>
          <a:p>
            <a:pPr marL="0" indent="0"/>
            <a:endParaRPr lang="en-US" b="1" dirty="0">
              <a:latin typeface="Space Grotesk" pitchFamily="2" charset="0"/>
              <a:cs typeface="Space Grotesk" pitchFamily="2" charset="0"/>
            </a:endParaRPr>
          </a:p>
          <a:p>
            <a:pPr marL="0" indent="0"/>
            <a:endParaRPr lang="en-US" dirty="0">
              <a:latin typeface="Space Grotesk" pitchFamily="2" charset="0"/>
              <a:cs typeface="Space Grotesk" pitchFamily="2" charset="0"/>
            </a:endParaRPr>
          </a:p>
        </p:txBody>
      </p:sp>
      <p:pic>
        <p:nvPicPr>
          <p:cNvPr id="5" name="Picture 4">
            <a:extLst>
              <a:ext uri="{FF2B5EF4-FFF2-40B4-BE49-F238E27FC236}">
                <a16:creationId xmlns:a16="http://schemas.microsoft.com/office/drawing/2014/main" id="{64173739-A948-C0CA-7721-D94F1898A34A}"/>
              </a:ext>
            </a:extLst>
          </p:cNvPr>
          <p:cNvPicPr>
            <a:picLocks noChangeAspect="1"/>
          </p:cNvPicPr>
          <p:nvPr/>
        </p:nvPicPr>
        <p:blipFill>
          <a:blip r:embed="rId3"/>
          <a:stretch>
            <a:fillRect/>
          </a:stretch>
        </p:blipFill>
        <p:spPr>
          <a:xfrm>
            <a:off x="2895450" y="2884159"/>
            <a:ext cx="3353091" cy="891617"/>
          </a:xfrm>
          <a:prstGeom prst="rect">
            <a:avLst/>
          </a:prstGeom>
        </p:spPr>
      </p:pic>
    </p:spTree>
    <p:extLst>
      <p:ext uri="{BB962C8B-B14F-4D97-AF65-F5344CB8AC3E}">
        <p14:creationId xmlns:p14="http://schemas.microsoft.com/office/powerpoint/2010/main" val="406327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MEDIAN BLUR CODE</a:t>
            </a:r>
            <a:endParaRPr dirty="0">
              <a:solidFill>
                <a:srgbClr val="C00000"/>
              </a:solidFill>
            </a:endParaRPr>
          </a:p>
        </p:txBody>
      </p:sp>
      <p:sp>
        <p:nvSpPr>
          <p:cNvPr id="2" name="Google Shape;550;p41">
            <a:extLst>
              <a:ext uri="{FF2B5EF4-FFF2-40B4-BE49-F238E27FC236}">
                <a16:creationId xmlns:a16="http://schemas.microsoft.com/office/drawing/2014/main" id="{AA984895-D4B4-E7A9-1BF6-08AF06DAD4A4}"/>
              </a:ext>
            </a:extLst>
          </p:cNvPr>
          <p:cNvSpPr txBox="1">
            <a:spLocks/>
          </p:cNvSpPr>
          <p:nvPr/>
        </p:nvSpPr>
        <p:spPr>
          <a:xfrm>
            <a:off x="719997" y="1017724"/>
            <a:ext cx="7703999" cy="1418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en-US" dirty="0">
                <a:latin typeface="Space Grotesk" pitchFamily="2" charset="0"/>
                <a:cs typeface="Space Grotesk" pitchFamily="2" charset="0"/>
              </a:rPr>
              <a:t>As discussed before, there are kernels for each purpose such as sharpening, blurring and edge detection, but </a:t>
            </a:r>
            <a:r>
              <a:rPr lang="en-US" b="1" dirty="0">
                <a:latin typeface="Space Grotesk" pitchFamily="2" charset="0"/>
                <a:cs typeface="Space Grotesk" pitchFamily="2" charset="0"/>
              </a:rPr>
              <a:t>median blur </a:t>
            </a:r>
            <a:r>
              <a:rPr lang="en-US" dirty="0">
                <a:latin typeface="Space Grotesk" pitchFamily="2" charset="0"/>
                <a:cs typeface="Space Grotesk" pitchFamily="2" charset="0"/>
              </a:rPr>
              <a:t>doesn’t. Instead, it follows a mathematical procedure. </a:t>
            </a:r>
          </a:p>
          <a:p>
            <a:pPr marL="0" indent="0"/>
            <a:endParaRPr lang="en-US" dirty="0">
              <a:latin typeface="Space Grotesk" pitchFamily="2" charset="0"/>
              <a:cs typeface="Space Grotesk" pitchFamily="2" charset="0"/>
            </a:endParaRPr>
          </a:p>
          <a:p>
            <a:pPr marL="0" indent="0"/>
            <a:r>
              <a:rPr lang="en-US" dirty="0">
                <a:latin typeface="Space Grotesk" pitchFamily="2" charset="0"/>
                <a:cs typeface="Space Grotesk" pitchFamily="2" charset="0"/>
              </a:rPr>
              <a:t>Median blur includes taking the average value of the neighboring pixel intensities and replaces the pixel which is getting interfered by the noise. This is very much effective against salt and pepper noise.</a:t>
            </a:r>
          </a:p>
          <a:p>
            <a:pPr marL="0" indent="0"/>
            <a:endParaRPr lang="en-US" dirty="0">
              <a:latin typeface="Space Grotesk" pitchFamily="2" charset="0"/>
              <a:cs typeface="Space Grotesk" pitchFamily="2" charset="0"/>
            </a:endParaRPr>
          </a:p>
        </p:txBody>
      </p:sp>
      <p:pic>
        <p:nvPicPr>
          <p:cNvPr id="4" name="Picture 3">
            <a:extLst>
              <a:ext uri="{FF2B5EF4-FFF2-40B4-BE49-F238E27FC236}">
                <a16:creationId xmlns:a16="http://schemas.microsoft.com/office/drawing/2014/main" id="{7588B68E-EE6E-6072-8BAB-EFE1BB4B6DBC}"/>
              </a:ext>
            </a:extLst>
          </p:cNvPr>
          <p:cNvPicPr>
            <a:picLocks noChangeAspect="1"/>
          </p:cNvPicPr>
          <p:nvPr/>
        </p:nvPicPr>
        <p:blipFill>
          <a:blip r:embed="rId3"/>
          <a:stretch>
            <a:fillRect/>
          </a:stretch>
        </p:blipFill>
        <p:spPr>
          <a:xfrm>
            <a:off x="776907" y="2571750"/>
            <a:ext cx="7590178" cy="2149026"/>
          </a:xfrm>
          <a:prstGeom prst="rect">
            <a:avLst/>
          </a:prstGeom>
        </p:spPr>
      </p:pic>
    </p:spTree>
    <p:extLst>
      <p:ext uri="{BB962C8B-B14F-4D97-AF65-F5344CB8AC3E}">
        <p14:creationId xmlns:p14="http://schemas.microsoft.com/office/powerpoint/2010/main" val="750968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DEMOS</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extLst>
      <p:ext uri="{BB962C8B-B14F-4D97-AF65-F5344CB8AC3E}">
        <p14:creationId xmlns:p14="http://schemas.microsoft.com/office/powerpoint/2010/main" val="1995280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GAUSSIAN BLUR</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pic>
        <p:nvPicPr>
          <p:cNvPr id="3" name="Picture 2">
            <a:extLst>
              <a:ext uri="{FF2B5EF4-FFF2-40B4-BE49-F238E27FC236}">
                <a16:creationId xmlns:a16="http://schemas.microsoft.com/office/drawing/2014/main" id="{DD78B814-F9A8-4F13-D571-41B5042C1AD1}"/>
              </a:ext>
            </a:extLst>
          </p:cNvPr>
          <p:cNvPicPr>
            <a:picLocks noChangeAspect="1"/>
          </p:cNvPicPr>
          <p:nvPr/>
        </p:nvPicPr>
        <p:blipFill>
          <a:blip r:embed="rId3"/>
          <a:stretch>
            <a:fillRect/>
          </a:stretch>
        </p:blipFill>
        <p:spPr>
          <a:xfrm>
            <a:off x="719998" y="899651"/>
            <a:ext cx="3208976" cy="3208976"/>
          </a:xfrm>
          <a:prstGeom prst="rect">
            <a:avLst/>
          </a:prstGeom>
        </p:spPr>
      </p:pic>
      <p:pic>
        <p:nvPicPr>
          <p:cNvPr id="5" name="Picture 4">
            <a:extLst>
              <a:ext uri="{FF2B5EF4-FFF2-40B4-BE49-F238E27FC236}">
                <a16:creationId xmlns:a16="http://schemas.microsoft.com/office/drawing/2014/main" id="{16FC5196-E503-454D-4240-D3C3F78DE12A}"/>
              </a:ext>
            </a:extLst>
          </p:cNvPr>
          <p:cNvPicPr>
            <a:picLocks noChangeAspect="1"/>
          </p:cNvPicPr>
          <p:nvPr/>
        </p:nvPicPr>
        <p:blipFill>
          <a:blip r:embed="rId4"/>
          <a:stretch>
            <a:fillRect/>
          </a:stretch>
        </p:blipFill>
        <p:spPr>
          <a:xfrm>
            <a:off x="5215022" y="899651"/>
            <a:ext cx="3208976" cy="3208976"/>
          </a:xfrm>
          <a:prstGeom prst="rect">
            <a:avLst/>
          </a:prstGeom>
        </p:spPr>
      </p:pic>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Gaussian Blur</a:t>
            </a:r>
          </a:p>
        </p:txBody>
      </p:sp>
    </p:spTree>
    <p:extLst>
      <p:ext uri="{BB962C8B-B14F-4D97-AF65-F5344CB8AC3E}">
        <p14:creationId xmlns:p14="http://schemas.microsoft.com/office/powerpoint/2010/main" val="110429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BOX BLUR</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pic>
        <p:nvPicPr>
          <p:cNvPr id="3" name="Picture 2">
            <a:extLst>
              <a:ext uri="{FF2B5EF4-FFF2-40B4-BE49-F238E27FC236}">
                <a16:creationId xmlns:a16="http://schemas.microsoft.com/office/drawing/2014/main" id="{DD78B814-F9A8-4F13-D571-41B5042C1AD1}"/>
              </a:ext>
            </a:extLst>
          </p:cNvPr>
          <p:cNvPicPr>
            <a:picLocks noChangeAspect="1"/>
          </p:cNvPicPr>
          <p:nvPr/>
        </p:nvPicPr>
        <p:blipFill>
          <a:blip r:embed="rId3"/>
          <a:stretch>
            <a:fillRect/>
          </a:stretch>
        </p:blipFill>
        <p:spPr>
          <a:xfrm>
            <a:off x="719998" y="899651"/>
            <a:ext cx="3208976" cy="3208976"/>
          </a:xfrm>
          <a:prstGeom prst="rect">
            <a:avLst/>
          </a:prstGeom>
        </p:spPr>
      </p:pic>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Box Blur</a:t>
            </a:r>
          </a:p>
        </p:txBody>
      </p:sp>
      <p:pic>
        <p:nvPicPr>
          <p:cNvPr id="5" name="Picture 4">
            <a:extLst>
              <a:ext uri="{FF2B5EF4-FFF2-40B4-BE49-F238E27FC236}">
                <a16:creationId xmlns:a16="http://schemas.microsoft.com/office/drawing/2014/main" id="{89FF48BC-A30B-2761-3419-B8550EE396C4}"/>
              </a:ext>
            </a:extLst>
          </p:cNvPr>
          <p:cNvPicPr>
            <a:picLocks noChangeAspect="1"/>
          </p:cNvPicPr>
          <p:nvPr/>
        </p:nvPicPr>
        <p:blipFill>
          <a:blip r:embed="rId4"/>
          <a:stretch>
            <a:fillRect/>
          </a:stretch>
        </p:blipFill>
        <p:spPr>
          <a:xfrm>
            <a:off x="5215023" y="899650"/>
            <a:ext cx="3208975" cy="3208975"/>
          </a:xfrm>
          <a:prstGeom prst="rect">
            <a:avLst/>
          </a:prstGeom>
        </p:spPr>
      </p:pic>
    </p:spTree>
    <p:extLst>
      <p:ext uri="{BB962C8B-B14F-4D97-AF65-F5344CB8AC3E}">
        <p14:creationId xmlns:p14="http://schemas.microsoft.com/office/powerpoint/2010/main" val="849362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MEDIAN BLUR</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pic>
        <p:nvPicPr>
          <p:cNvPr id="3" name="Picture 2">
            <a:extLst>
              <a:ext uri="{FF2B5EF4-FFF2-40B4-BE49-F238E27FC236}">
                <a16:creationId xmlns:a16="http://schemas.microsoft.com/office/drawing/2014/main" id="{DD78B814-F9A8-4F13-D571-41B5042C1AD1}"/>
              </a:ext>
            </a:extLst>
          </p:cNvPr>
          <p:cNvPicPr>
            <a:picLocks noChangeAspect="1"/>
          </p:cNvPicPr>
          <p:nvPr/>
        </p:nvPicPr>
        <p:blipFill>
          <a:blip r:embed="rId3"/>
          <a:stretch>
            <a:fillRect/>
          </a:stretch>
        </p:blipFill>
        <p:spPr>
          <a:xfrm>
            <a:off x="719998" y="899651"/>
            <a:ext cx="3208976" cy="3208976"/>
          </a:xfrm>
          <a:prstGeom prst="rect">
            <a:avLst/>
          </a:prstGeom>
        </p:spPr>
      </p:pic>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Median Blur</a:t>
            </a:r>
          </a:p>
        </p:txBody>
      </p:sp>
      <p:pic>
        <p:nvPicPr>
          <p:cNvPr id="4" name="Picture 3">
            <a:extLst>
              <a:ext uri="{FF2B5EF4-FFF2-40B4-BE49-F238E27FC236}">
                <a16:creationId xmlns:a16="http://schemas.microsoft.com/office/drawing/2014/main" id="{66FD559D-23D3-58DF-286D-62A2084171C7}"/>
              </a:ext>
            </a:extLst>
          </p:cNvPr>
          <p:cNvPicPr>
            <a:picLocks noChangeAspect="1"/>
          </p:cNvPicPr>
          <p:nvPr/>
        </p:nvPicPr>
        <p:blipFill>
          <a:blip r:embed="rId4"/>
          <a:stretch>
            <a:fillRect/>
          </a:stretch>
        </p:blipFill>
        <p:spPr>
          <a:xfrm>
            <a:off x="5215022" y="899651"/>
            <a:ext cx="3208976" cy="3208976"/>
          </a:xfrm>
          <a:prstGeom prst="rect">
            <a:avLst/>
          </a:prstGeom>
        </p:spPr>
      </p:pic>
    </p:spTree>
    <p:extLst>
      <p:ext uri="{BB962C8B-B14F-4D97-AF65-F5344CB8AC3E}">
        <p14:creationId xmlns:p14="http://schemas.microsoft.com/office/powerpoint/2010/main" val="3650827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MEDIAN BLUR</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Median Blur</a:t>
            </a:r>
          </a:p>
        </p:txBody>
      </p:sp>
      <p:pic>
        <p:nvPicPr>
          <p:cNvPr id="5" name="Picture 4">
            <a:extLst>
              <a:ext uri="{FF2B5EF4-FFF2-40B4-BE49-F238E27FC236}">
                <a16:creationId xmlns:a16="http://schemas.microsoft.com/office/drawing/2014/main" id="{DC8495EF-FD4A-FC6C-23AB-0A4E45F5ABE9}"/>
              </a:ext>
            </a:extLst>
          </p:cNvPr>
          <p:cNvPicPr>
            <a:picLocks noChangeAspect="1"/>
          </p:cNvPicPr>
          <p:nvPr/>
        </p:nvPicPr>
        <p:blipFill>
          <a:blip r:embed="rId3"/>
          <a:stretch>
            <a:fillRect/>
          </a:stretch>
        </p:blipFill>
        <p:spPr>
          <a:xfrm>
            <a:off x="1155293" y="940342"/>
            <a:ext cx="2338387" cy="3127593"/>
          </a:xfrm>
          <a:prstGeom prst="rect">
            <a:avLst/>
          </a:prstGeom>
        </p:spPr>
      </p:pic>
      <p:pic>
        <p:nvPicPr>
          <p:cNvPr id="8" name="Picture 7">
            <a:extLst>
              <a:ext uri="{FF2B5EF4-FFF2-40B4-BE49-F238E27FC236}">
                <a16:creationId xmlns:a16="http://schemas.microsoft.com/office/drawing/2014/main" id="{E94BBA4D-88B6-3659-7285-358952821275}"/>
              </a:ext>
            </a:extLst>
          </p:cNvPr>
          <p:cNvPicPr>
            <a:picLocks noChangeAspect="1"/>
          </p:cNvPicPr>
          <p:nvPr/>
        </p:nvPicPr>
        <p:blipFill>
          <a:blip r:embed="rId4"/>
          <a:stretch>
            <a:fillRect/>
          </a:stretch>
        </p:blipFill>
        <p:spPr>
          <a:xfrm>
            <a:off x="5650322" y="940337"/>
            <a:ext cx="2338387" cy="3127593"/>
          </a:xfrm>
          <a:prstGeom prst="rect">
            <a:avLst/>
          </a:prstGeom>
        </p:spPr>
      </p:pic>
    </p:spTree>
    <p:extLst>
      <p:ext uri="{BB962C8B-B14F-4D97-AF65-F5344CB8AC3E}">
        <p14:creationId xmlns:p14="http://schemas.microsoft.com/office/powerpoint/2010/main" val="2047198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12" name="Google Shape;512;p38"/>
          <p:cNvSpPr txBox="1">
            <a:spLocks noGrp="1"/>
          </p:cNvSpPr>
          <p:nvPr>
            <p:ph type="title" idx="2"/>
          </p:nvPr>
        </p:nvSpPr>
        <p:spPr>
          <a:xfrm>
            <a:off x="720000" y="13100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513" name="Google Shape;513;p38"/>
          <p:cNvSpPr txBox="1">
            <a:spLocks noGrp="1"/>
          </p:cNvSpPr>
          <p:nvPr>
            <p:ph type="title" idx="3"/>
          </p:nvPr>
        </p:nvSpPr>
        <p:spPr>
          <a:xfrm>
            <a:off x="720000" y="31623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514" name="Google Shape;514;p38"/>
          <p:cNvSpPr txBox="1">
            <a:spLocks noGrp="1"/>
          </p:cNvSpPr>
          <p:nvPr>
            <p:ph type="title" idx="4"/>
          </p:nvPr>
        </p:nvSpPr>
        <p:spPr>
          <a:xfrm>
            <a:off x="3419280" y="13100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515" name="Google Shape;515;p38"/>
          <p:cNvSpPr txBox="1">
            <a:spLocks noGrp="1"/>
          </p:cNvSpPr>
          <p:nvPr>
            <p:ph type="title" idx="5"/>
          </p:nvPr>
        </p:nvSpPr>
        <p:spPr>
          <a:xfrm>
            <a:off x="3419280" y="31623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516" name="Google Shape;516;p38"/>
          <p:cNvSpPr txBox="1">
            <a:spLocks noGrp="1"/>
          </p:cNvSpPr>
          <p:nvPr>
            <p:ph type="title" idx="6"/>
          </p:nvPr>
        </p:nvSpPr>
        <p:spPr>
          <a:xfrm>
            <a:off x="6118550" y="13100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517" name="Google Shape;517;p38"/>
          <p:cNvSpPr txBox="1">
            <a:spLocks noGrp="1"/>
          </p:cNvSpPr>
          <p:nvPr>
            <p:ph type="title" idx="7"/>
          </p:nvPr>
        </p:nvSpPr>
        <p:spPr>
          <a:xfrm>
            <a:off x="6118550" y="3162343"/>
            <a:ext cx="870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518" name="Google Shape;518;p38"/>
          <p:cNvSpPr txBox="1">
            <a:spLocks noGrp="1"/>
          </p:cNvSpPr>
          <p:nvPr>
            <p:ph type="subTitle" idx="1"/>
          </p:nvPr>
        </p:nvSpPr>
        <p:spPr>
          <a:xfrm>
            <a:off x="720000" y="226683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INTRODUCTION</a:t>
            </a:r>
            <a:endParaRPr sz="1800" dirty="0"/>
          </a:p>
        </p:txBody>
      </p:sp>
      <p:sp>
        <p:nvSpPr>
          <p:cNvPr id="519" name="Google Shape;519;p38"/>
          <p:cNvSpPr txBox="1">
            <a:spLocks noGrp="1"/>
          </p:cNvSpPr>
          <p:nvPr>
            <p:ph type="subTitle" idx="8"/>
          </p:nvPr>
        </p:nvSpPr>
        <p:spPr>
          <a:xfrm>
            <a:off x="3419271" y="226683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THEORY</a:t>
            </a:r>
            <a:endParaRPr sz="1800" dirty="0"/>
          </a:p>
        </p:txBody>
      </p:sp>
      <p:sp>
        <p:nvSpPr>
          <p:cNvPr id="520" name="Google Shape;520;p38"/>
          <p:cNvSpPr txBox="1">
            <a:spLocks noGrp="1"/>
          </p:cNvSpPr>
          <p:nvPr>
            <p:ph type="subTitle" idx="9"/>
          </p:nvPr>
        </p:nvSpPr>
        <p:spPr>
          <a:xfrm>
            <a:off x="6118549" y="2266833"/>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CODE</a:t>
            </a:r>
            <a:endParaRPr sz="1800" dirty="0"/>
          </a:p>
        </p:txBody>
      </p:sp>
      <p:sp>
        <p:nvSpPr>
          <p:cNvPr id="521" name="Google Shape;521;p38"/>
          <p:cNvSpPr txBox="1">
            <a:spLocks noGrp="1"/>
          </p:cNvSpPr>
          <p:nvPr>
            <p:ph type="subTitle" idx="13"/>
          </p:nvPr>
        </p:nvSpPr>
        <p:spPr>
          <a:xfrm>
            <a:off x="3419271" y="4121574"/>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DEMO</a:t>
            </a:r>
            <a:endParaRPr sz="1800" dirty="0"/>
          </a:p>
        </p:txBody>
      </p:sp>
      <p:sp>
        <p:nvSpPr>
          <p:cNvPr id="522" name="Google Shape;522;p38"/>
          <p:cNvSpPr txBox="1">
            <a:spLocks noGrp="1"/>
          </p:cNvSpPr>
          <p:nvPr>
            <p:ph type="subTitle" idx="14"/>
          </p:nvPr>
        </p:nvSpPr>
        <p:spPr>
          <a:xfrm>
            <a:off x="6118549" y="4121574"/>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REFERENCES</a:t>
            </a:r>
            <a:endParaRPr sz="1800" dirty="0"/>
          </a:p>
        </p:txBody>
      </p:sp>
      <p:sp>
        <p:nvSpPr>
          <p:cNvPr id="523" name="Google Shape;523;p38"/>
          <p:cNvSpPr txBox="1">
            <a:spLocks noGrp="1"/>
          </p:cNvSpPr>
          <p:nvPr>
            <p:ph type="subTitle" idx="15"/>
          </p:nvPr>
        </p:nvSpPr>
        <p:spPr>
          <a:xfrm>
            <a:off x="720000" y="4121574"/>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EXTRAS</a:t>
            </a:r>
            <a:endParaRPr sz="1800" dirty="0"/>
          </a:p>
        </p:txBody>
      </p:sp>
      <p:pic>
        <p:nvPicPr>
          <p:cNvPr id="524" name="Google Shape;524;p38"/>
          <p:cNvPicPr preferRelativeResize="0"/>
          <p:nvPr/>
        </p:nvPicPr>
        <p:blipFill>
          <a:blip r:embed="rId3">
            <a:alphaModFix/>
          </a:blip>
          <a:stretch>
            <a:fillRect/>
          </a:stretch>
        </p:blipFill>
        <p:spPr>
          <a:xfrm>
            <a:off x="821853" y="2006988"/>
            <a:ext cx="605700" cy="103500"/>
          </a:xfrm>
          <a:prstGeom prst="rect">
            <a:avLst/>
          </a:prstGeom>
          <a:noFill/>
          <a:ln>
            <a:noFill/>
          </a:ln>
        </p:spPr>
      </p:pic>
      <p:pic>
        <p:nvPicPr>
          <p:cNvPr id="525" name="Google Shape;525;p38"/>
          <p:cNvPicPr preferRelativeResize="0"/>
          <p:nvPr/>
        </p:nvPicPr>
        <p:blipFill>
          <a:blip r:embed="rId3">
            <a:alphaModFix/>
          </a:blip>
          <a:stretch>
            <a:fillRect/>
          </a:stretch>
        </p:blipFill>
        <p:spPr>
          <a:xfrm>
            <a:off x="3522178" y="2006988"/>
            <a:ext cx="605700" cy="103500"/>
          </a:xfrm>
          <a:prstGeom prst="rect">
            <a:avLst/>
          </a:prstGeom>
          <a:noFill/>
          <a:ln>
            <a:noFill/>
          </a:ln>
        </p:spPr>
      </p:pic>
      <p:pic>
        <p:nvPicPr>
          <p:cNvPr id="526" name="Google Shape;526;p38"/>
          <p:cNvPicPr preferRelativeResize="0"/>
          <p:nvPr/>
        </p:nvPicPr>
        <p:blipFill>
          <a:blip r:embed="rId3">
            <a:alphaModFix/>
          </a:blip>
          <a:stretch>
            <a:fillRect/>
          </a:stretch>
        </p:blipFill>
        <p:spPr>
          <a:xfrm>
            <a:off x="6222503" y="2006988"/>
            <a:ext cx="605700" cy="103500"/>
          </a:xfrm>
          <a:prstGeom prst="rect">
            <a:avLst/>
          </a:prstGeom>
          <a:noFill/>
          <a:ln>
            <a:noFill/>
          </a:ln>
        </p:spPr>
      </p:pic>
      <p:pic>
        <p:nvPicPr>
          <p:cNvPr id="527" name="Google Shape;527;p38"/>
          <p:cNvPicPr preferRelativeResize="0"/>
          <p:nvPr/>
        </p:nvPicPr>
        <p:blipFill>
          <a:blip r:embed="rId3">
            <a:alphaModFix/>
          </a:blip>
          <a:stretch>
            <a:fillRect/>
          </a:stretch>
        </p:blipFill>
        <p:spPr>
          <a:xfrm>
            <a:off x="821853" y="3859313"/>
            <a:ext cx="605700" cy="103500"/>
          </a:xfrm>
          <a:prstGeom prst="rect">
            <a:avLst/>
          </a:prstGeom>
          <a:noFill/>
          <a:ln>
            <a:noFill/>
          </a:ln>
        </p:spPr>
      </p:pic>
      <p:pic>
        <p:nvPicPr>
          <p:cNvPr id="528" name="Google Shape;528;p38"/>
          <p:cNvPicPr preferRelativeResize="0"/>
          <p:nvPr/>
        </p:nvPicPr>
        <p:blipFill>
          <a:blip r:embed="rId3">
            <a:alphaModFix/>
          </a:blip>
          <a:stretch>
            <a:fillRect/>
          </a:stretch>
        </p:blipFill>
        <p:spPr>
          <a:xfrm>
            <a:off x="3522178" y="3859313"/>
            <a:ext cx="605700" cy="103500"/>
          </a:xfrm>
          <a:prstGeom prst="rect">
            <a:avLst/>
          </a:prstGeom>
          <a:noFill/>
          <a:ln>
            <a:noFill/>
          </a:ln>
        </p:spPr>
      </p:pic>
      <p:pic>
        <p:nvPicPr>
          <p:cNvPr id="529" name="Google Shape;529;p38"/>
          <p:cNvPicPr preferRelativeResize="0"/>
          <p:nvPr/>
        </p:nvPicPr>
        <p:blipFill>
          <a:blip r:embed="rId3">
            <a:alphaModFix/>
          </a:blip>
          <a:stretch>
            <a:fillRect/>
          </a:stretch>
        </p:blipFill>
        <p:spPr>
          <a:xfrm>
            <a:off x="6222503" y="3859313"/>
            <a:ext cx="605700" cy="10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SHARPENING</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pic>
        <p:nvPicPr>
          <p:cNvPr id="3" name="Picture 2">
            <a:extLst>
              <a:ext uri="{FF2B5EF4-FFF2-40B4-BE49-F238E27FC236}">
                <a16:creationId xmlns:a16="http://schemas.microsoft.com/office/drawing/2014/main" id="{DD78B814-F9A8-4F13-D571-41B5042C1AD1}"/>
              </a:ext>
            </a:extLst>
          </p:cNvPr>
          <p:cNvPicPr>
            <a:picLocks noChangeAspect="1"/>
          </p:cNvPicPr>
          <p:nvPr/>
        </p:nvPicPr>
        <p:blipFill>
          <a:blip r:embed="rId3"/>
          <a:stretch>
            <a:fillRect/>
          </a:stretch>
        </p:blipFill>
        <p:spPr>
          <a:xfrm>
            <a:off x="719998" y="899651"/>
            <a:ext cx="3208976" cy="3208976"/>
          </a:xfrm>
          <a:prstGeom prst="rect">
            <a:avLst/>
          </a:prstGeom>
        </p:spPr>
      </p:pic>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Sharpening</a:t>
            </a:r>
          </a:p>
        </p:txBody>
      </p:sp>
      <p:pic>
        <p:nvPicPr>
          <p:cNvPr id="5" name="Picture 4">
            <a:extLst>
              <a:ext uri="{FF2B5EF4-FFF2-40B4-BE49-F238E27FC236}">
                <a16:creationId xmlns:a16="http://schemas.microsoft.com/office/drawing/2014/main" id="{42E93F0D-6C6F-1C77-99A1-4553F16AD53C}"/>
              </a:ext>
            </a:extLst>
          </p:cNvPr>
          <p:cNvPicPr>
            <a:picLocks noChangeAspect="1"/>
          </p:cNvPicPr>
          <p:nvPr/>
        </p:nvPicPr>
        <p:blipFill>
          <a:blip r:embed="rId4"/>
          <a:stretch>
            <a:fillRect/>
          </a:stretch>
        </p:blipFill>
        <p:spPr>
          <a:xfrm>
            <a:off x="5215023" y="899650"/>
            <a:ext cx="3208975" cy="3208975"/>
          </a:xfrm>
          <a:prstGeom prst="rect">
            <a:avLst/>
          </a:prstGeom>
        </p:spPr>
      </p:pic>
    </p:spTree>
    <p:extLst>
      <p:ext uri="{BB962C8B-B14F-4D97-AF65-F5344CB8AC3E}">
        <p14:creationId xmlns:p14="http://schemas.microsoft.com/office/powerpoint/2010/main" val="70244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SHARPENING</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Sharpening</a:t>
            </a:r>
          </a:p>
        </p:txBody>
      </p:sp>
      <p:pic>
        <p:nvPicPr>
          <p:cNvPr id="8" name="Picture 7">
            <a:extLst>
              <a:ext uri="{FF2B5EF4-FFF2-40B4-BE49-F238E27FC236}">
                <a16:creationId xmlns:a16="http://schemas.microsoft.com/office/drawing/2014/main" id="{F0F43241-6F78-3954-4905-13FD372BD0C7}"/>
              </a:ext>
            </a:extLst>
          </p:cNvPr>
          <p:cNvPicPr>
            <a:picLocks noChangeAspect="1"/>
          </p:cNvPicPr>
          <p:nvPr/>
        </p:nvPicPr>
        <p:blipFill>
          <a:blip r:embed="rId3"/>
          <a:stretch>
            <a:fillRect/>
          </a:stretch>
        </p:blipFill>
        <p:spPr>
          <a:xfrm>
            <a:off x="719998" y="899651"/>
            <a:ext cx="3208975" cy="3208975"/>
          </a:xfrm>
          <a:prstGeom prst="rect">
            <a:avLst/>
          </a:prstGeom>
        </p:spPr>
      </p:pic>
      <p:pic>
        <p:nvPicPr>
          <p:cNvPr id="10" name="Picture 9">
            <a:extLst>
              <a:ext uri="{FF2B5EF4-FFF2-40B4-BE49-F238E27FC236}">
                <a16:creationId xmlns:a16="http://schemas.microsoft.com/office/drawing/2014/main" id="{CDAEFA0E-47DA-35C8-86B7-E0CE5975AA8E}"/>
              </a:ext>
            </a:extLst>
          </p:cNvPr>
          <p:cNvPicPr>
            <a:picLocks noChangeAspect="1"/>
          </p:cNvPicPr>
          <p:nvPr/>
        </p:nvPicPr>
        <p:blipFill>
          <a:blip r:embed="rId4"/>
          <a:stretch>
            <a:fillRect/>
          </a:stretch>
        </p:blipFill>
        <p:spPr>
          <a:xfrm>
            <a:off x="5215024" y="899650"/>
            <a:ext cx="3208974" cy="3208974"/>
          </a:xfrm>
          <a:prstGeom prst="rect">
            <a:avLst/>
          </a:prstGeom>
        </p:spPr>
      </p:pic>
    </p:spTree>
    <p:extLst>
      <p:ext uri="{BB962C8B-B14F-4D97-AF65-F5344CB8AC3E}">
        <p14:creationId xmlns:p14="http://schemas.microsoft.com/office/powerpoint/2010/main" val="2977848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EDGE DETECTION</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pic>
        <p:nvPicPr>
          <p:cNvPr id="3" name="Picture 2">
            <a:extLst>
              <a:ext uri="{FF2B5EF4-FFF2-40B4-BE49-F238E27FC236}">
                <a16:creationId xmlns:a16="http://schemas.microsoft.com/office/drawing/2014/main" id="{DD78B814-F9A8-4F13-D571-41B5042C1AD1}"/>
              </a:ext>
            </a:extLst>
          </p:cNvPr>
          <p:cNvPicPr>
            <a:picLocks noChangeAspect="1"/>
          </p:cNvPicPr>
          <p:nvPr/>
        </p:nvPicPr>
        <p:blipFill>
          <a:blip r:embed="rId3"/>
          <a:stretch>
            <a:fillRect/>
          </a:stretch>
        </p:blipFill>
        <p:spPr>
          <a:xfrm>
            <a:off x="719998" y="899651"/>
            <a:ext cx="3208976" cy="3208976"/>
          </a:xfrm>
          <a:prstGeom prst="rect">
            <a:avLst/>
          </a:prstGeom>
        </p:spPr>
      </p:pic>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Edge Detection</a:t>
            </a:r>
          </a:p>
        </p:txBody>
      </p:sp>
      <p:pic>
        <p:nvPicPr>
          <p:cNvPr id="4" name="Picture 3">
            <a:extLst>
              <a:ext uri="{FF2B5EF4-FFF2-40B4-BE49-F238E27FC236}">
                <a16:creationId xmlns:a16="http://schemas.microsoft.com/office/drawing/2014/main" id="{04FB10B9-A7F8-6419-55D2-09EE35F0AB28}"/>
              </a:ext>
            </a:extLst>
          </p:cNvPr>
          <p:cNvPicPr>
            <a:picLocks noChangeAspect="1"/>
          </p:cNvPicPr>
          <p:nvPr/>
        </p:nvPicPr>
        <p:blipFill>
          <a:blip r:embed="rId4"/>
          <a:stretch>
            <a:fillRect/>
          </a:stretch>
        </p:blipFill>
        <p:spPr>
          <a:xfrm>
            <a:off x="5184783" y="899651"/>
            <a:ext cx="3208976" cy="3208976"/>
          </a:xfrm>
          <a:prstGeom prst="rect">
            <a:avLst/>
          </a:prstGeom>
        </p:spPr>
      </p:pic>
    </p:spTree>
    <p:extLst>
      <p:ext uri="{BB962C8B-B14F-4D97-AF65-F5344CB8AC3E}">
        <p14:creationId xmlns:p14="http://schemas.microsoft.com/office/powerpoint/2010/main" val="1855944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EDGE DETECTION</a:t>
            </a:r>
            <a:endParaRPr dirty="0">
              <a:solidFill>
                <a:srgbClr val="C00000"/>
              </a:solidFill>
            </a:endParaRPr>
          </a:p>
        </p:txBody>
      </p:sp>
      <p:sp>
        <p:nvSpPr>
          <p:cNvPr id="550" name="Google Shape;550;p41"/>
          <p:cNvSpPr txBox="1">
            <a:spLocks noGrp="1"/>
          </p:cNvSpPr>
          <p:nvPr>
            <p:ph type="subTitle" idx="2"/>
          </p:nvPr>
        </p:nvSpPr>
        <p:spPr>
          <a:xfrm>
            <a:off x="720000" y="4259687"/>
            <a:ext cx="3208974" cy="438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Space Grotesk" pitchFamily="2" charset="0"/>
                <a:cs typeface="Space Grotesk" pitchFamily="2" charset="0"/>
              </a:rPr>
              <a:t>Original Image</a:t>
            </a:r>
          </a:p>
        </p:txBody>
      </p:sp>
      <p:sp>
        <p:nvSpPr>
          <p:cNvPr id="6" name="Google Shape;550;p41">
            <a:extLst>
              <a:ext uri="{FF2B5EF4-FFF2-40B4-BE49-F238E27FC236}">
                <a16:creationId xmlns:a16="http://schemas.microsoft.com/office/drawing/2014/main" id="{3F079B51-3164-4EDA-C21F-DE9611750B0C}"/>
              </a:ext>
            </a:extLst>
          </p:cNvPr>
          <p:cNvSpPr txBox="1">
            <a:spLocks/>
          </p:cNvSpPr>
          <p:nvPr/>
        </p:nvSpPr>
        <p:spPr>
          <a:xfrm>
            <a:off x="5215024" y="4259687"/>
            <a:ext cx="3208974" cy="438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ctr"/>
            <a:r>
              <a:rPr lang="en-US" b="1" dirty="0">
                <a:latin typeface="Space Grotesk" pitchFamily="2" charset="0"/>
                <a:cs typeface="Space Grotesk" pitchFamily="2" charset="0"/>
              </a:rPr>
              <a:t>Image after Edge Detection</a:t>
            </a:r>
          </a:p>
        </p:txBody>
      </p:sp>
      <p:pic>
        <p:nvPicPr>
          <p:cNvPr id="8" name="Picture 7">
            <a:extLst>
              <a:ext uri="{FF2B5EF4-FFF2-40B4-BE49-F238E27FC236}">
                <a16:creationId xmlns:a16="http://schemas.microsoft.com/office/drawing/2014/main" id="{F0F43241-6F78-3954-4905-13FD372BD0C7}"/>
              </a:ext>
            </a:extLst>
          </p:cNvPr>
          <p:cNvPicPr>
            <a:picLocks noChangeAspect="1"/>
          </p:cNvPicPr>
          <p:nvPr/>
        </p:nvPicPr>
        <p:blipFill>
          <a:blip r:embed="rId3"/>
          <a:stretch>
            <a:fillRect/>
          </a:stretch>
        </p:blipFill>
        <p:spPr>
          <a:xfrm>
            <a:off x="719998" y="899651"/>
            <a:ext cx="3208975" cy="3208975"/>
          </a:xfrm>
          <a:prstGeom prst="rect">
            <a:avLst/>
          </a:prstGeom>
        </p:spPr>
      </p:pic>
      <p:pic>
        <p:nvPicPr>
          <p:cNvPr id="3" name="Picture 2">
            <a:extLst>
              <a:ext uri="{FF2B5EF4-FFF2-40B4-BE49-F238E27FC236}">
                <a16:creationId xmlns:a16="http://schemas.microsoft.com/office/drawing/2014/main" id="{55A3CF1F-58CD-3791-E5DC-746B74F18F4F}"/>
              </a:ext>
            </a:extLst>
          </p:cNvPr>
          <p:cNvPicPr>
            <a:picLocks noChangeAspect="1"/>
          </p:cNvPicPr>
          <p:nvPr/>
        </p:nvPicPr>
        <p:blipFill>
          <a:blip r:embed="rId4"/>
          <a:stretch>
            <a:fillRect/>
          </a:stretch>
        </p:blipFill>
        <p:spPr>
          <a:xfrm>
            <a:off x="5215024" y="899652"/>
            <a:ext cx="3208974" cy="3208974"/>
          </a:xfrm>
          <a:prstGeom prst="rect">
            <a:avLst/>
          </a:prstGeom>
        </p:spPr>
      </p:pic>
    </p:spTree>
    <p:extLst>
      <p:ext uri="{BB962C8B-B14F-4D97-AF65-F5344CB8AC3E}">
        <p14:creationId xmlns:p14="http://schemas.microsoft.com/office/powerpoint/2010/main" val="1803233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extLst>
      <p:ext uri="{BB962C8B-B14F-4D97-AF65-F5344CB8AC3E}">
        <p14:creationId xmlns:p14="http://schemas.microsoft.com/office/powerpoint/2010/main" val="1128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REFERENCES</a:t>
            </a:r>
            <a:endParaRPr dirty="0">
              <a:solidFill>
                <a:srgbClr val="C00000"/>
              </a:solidFill>
            </a:endParaRPr>
          </a:p>
        </p:txBody>
      </p:sp>
      <p:sp>
        <p:nvSpPr>
          <p:cNvPr id="550" name="Google Shape;550;p41"/>
          <p:cNvSpPr txBox="1">
            <a:spLocks noGrp="1"/>
          </p:cNvSpPr>
          <p:nvPr>
            <p:ph type="subTitle" idx="2"/>
          </p:nvPr>
        </p:nvSpPr>
        <p:spPr>
          <a:xfrm>
            <a:off x="720000" y="899651"/>
            <a:ext cx="7703998" cy="379882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MATLAB Documentation</a:t>
            </a:r>
            <a:endParaRPr lang="en-US" b="1" dirty="0">
              <a:latin typeface="Space Grotesk" pitchFamily="2" charset="0"/>
              <a:cs typeface="Space Grotesk" pitchFamily="2" charset="0"/>
            </a:endParaRP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Library file documentations</a:t>
            </a:r>
          </a:p>
          <a:p>
            <a:pPr marL="685800" lvl="1" indent="-228600" algn="l">
              <a:buFont typeface="Wingdings" panose="05000000000000000000" pitchFamily="2" charset="2"/>
              <a:buChar char="v"/>
            </a:pPr>
            <a:r>
              <a:rPr lang="en-US" dirty="0">
                <a:latin typeface="Space Grotesk" pitchFamily="2" charset="0"/>
                <a:cs typeface="Space Grotesk" pitchFamily="2" charset="0"/>
              </a:rPr>
              <a:t>Numpy</a:t>
            </a:r>
          </a:p>
          <a:p>
            <a:pPr marL="685800" lvl="1" indent="-228600" algn="l">
              <a:buFont typeface="Wingdings" panose="05000000000000000000" pitchFamily="2" charset="2"/>
              <a:buChar char="v"/>
            </a:pPr>
            <a:r>
              <a:rPr lang="en-US" dirty="0">
                <a:latin typeface="Space Grotesk" pitchFamily="2" charset="0"/>
                <a:cs typeface="Space Grotesk" pitchFamily="2" charset="0"/>
              </a:rPr>
              <a:t>OpenCV</a:t>
            </a:r>
          </a:p>
          <a:p>
            <a:pPr marL="685800" lvl="1" indent="-228600" algn="l">
              <a:buFont typeface="Wingdings" panose="05000000000000000000" pitchFamily="2" charset="2"/>
              <a:buChar char="v"/>
            </a:pPr>
            <a:r>
              <a:rPr lang="en-US" dirty="0">
                <a:latin typeface="Space Grotesk" pitchFamily="2" charset="0"/>
                <a:cs typeface="Space Grotesk" pitchFamily="2" charset="0"/>
              </a:rPr>
              <a:t>Matplotlib</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GeeksforGeeks</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The Medium</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Wikipedia articles</a:t>
            </a:r>
          </a:p>
          <a:p>
            <a:pPr marL="228600" lvl="0" indent="-228600" algn="l" rtl="0">
              <a:spcBef>
                <a:spcPts val="0"/>
              </a:spcBef>
              <a:spcAft>
                <a:spcPts val="0"/>
              </a:spcAft>
              <a:buFont typeface="Wingdings" panose="05000000000000000000" pitchFamily="2" charset="2"/>
              <a:buChar char="v"/>
            </a:pPr>
            <a:r>
              <a:rPr lang="en-US" dirty="0">
                <a:latin typeface="Space Grotesk" pitchFamily="2" charset="0"/>
                <a:cs typeface="Space Grotesk" pitchFamily="2" charset="0"/>
              </a:rPr>
              <a:t>ScienceDirect</a:t>
            </a:r>
          </a:p>
        </p:txBody>
      </p:sp>
    </p:spTree>
    <p:extLst>
      <p:ext uri="{BB962C8B-B14F-4D97-AF65-F5344CB8AC3E}">
        <p14:creationId xmlns:p14="http://schemas.microsoft.com/office/powerpoint/2010/main" val="3717685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22" name="Google Shape;922;p70"/>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2"/>
        <p:cNvGrpSpPr/>
        <p:nvPr/>
      </p:nvGrpSpPr>
      <p:grpSpPr>
        <a:xfrm>
          <a:off x="0" y="0"/>
          <a:ext cx="0" cy="0"/>
          <a:chOff x="0" y="0"/>
          <a:chExt cx="0" cy="0"/>
        </a:xfrm>
      </p:grpSpPr>
      <p:sp>
        <p:nvSpPr>
          <p:cNvPr id="973" name="Google Shape;973;p75"/>
          <p:cNvSpPr txBox="1"/>
          <p:nvPr/>
        </p:nvSpPr>
        <p:spPr>
          <a:xfrm>
            <a:off x="716700" y="1188000"/>
            <a:ext cx="7710600" cy="14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dirty="0">
                <a:solidFill>
                  <a:schemeClr val="lt1"/>
                </a:solidFill>
              </a:rPr>
              <a:t>This presentation has been made using the following fonts:</a:t>
            </a:r>
            <a:endParaRPr sz="1100" dirty="0">
              <a:solidFill>
                <a:schemeClr val="lt1"/>
              </a:solidFill>
            </a:endParaRPr>
          </a:p>
          <a:p>
            <a:pPr marL="0" lvl="0" indent="0" algn="ctr" rtl="0">
              <a:spcBef>
                <a:spcPts val="1000"/>
              </a:spcBef>
              <a:spcAft>
                <a:spcPts val="0"/>
              </a:spcAft>
              <a:buClr>
                <a:schemeClr val="dk1"/>
              </a:buClr>
              <a:buSzPts val="1100"/>
              <a:buFont typeface="Arial"/>
              <a:buNone/>
            </a:pPr>
            <a:r>
              <a:rPr lang="en" sz="1100" b="1" dirty="0">
                <a:solidFill>
                  <a:schemeClr val="lt1"/>
                </a:solidFill>
              </a:rPr>
              <a:t>Lexend</a:t>
            </a:r>
            <a:endParaRPr sz="1100" b="1" dirty="0">
              <a:solidFill>
                <a:schemeClr val="lt1"/>
              </a:solidFill>
            </a:endParaRPr>
          </a:p>
          <a:p>
            <a:pPr marL="0" lvl="0" indent="0" algn="ctr" rtl="0">
              <a:spcBef>
                <a:spcPts val="0"/>
              </a:spcBef>
              <a:spcAft>
                <a:spcPts val="0"/>
              </a:spcAft>
              <a:buClr>
                <a:schemeClr val="dk1"/>
              </a:buClr>
              <a:buSzPts val="1100"/>
              <a:buFont typeface="Arial"/>
              <a:buNone/>
            </a:pPr>
            <a:r>
              <a:rPr lang="en" sz="1100" dirty="0">
                <a:solidFill>
                  <a:schemeClr val="lt1"/>
                </a:solidFill>
              </a:rPr>
              <a:t>(</a:t>
            </a:r>
            <a:r>
              <a:rPr lang="en" sz="1100" u="sng" dirty="0">
                <a:solidFill>
                  <a:schemeClr val="lt1"/>
                </a:solidFill>
                <a:hlinkClick r:id="rId3">
                  <a:extLst>
                    <a:ext uri="{A12FA001-AC4F-418D-AE19-62706E023703}">
                      <ahyp:hlinkClr xmlns:ahyp="http://schemas.microsoft.com/office/drawing/2018/hyperlinkcolor" val="tx"/>
                    </a:ext>
                  </a:extLst>
                </a:hlinkClick>
              </a:rPr>
              <a:t>https://fonts.google.com/specimen/Lexend</a:t>
            </a:r>
            <a:r>
              <a:rPr lang="en" sz="1100" dirty="0">
                <a:solidFill>
                  <a:schemeClr val="lt1"/>
                </a:solidFill>
              </a:rPr>
              <a:t>)</a:t>
            </a:r>
            <a:endParaRPr sz="1100" dirty="0">
              <a:solidFill>
                <a:schemeClr val="lt1"/>
              </a:solidFill>
            </a:endParaRPr>
          </a:p>
          <a:p>
            <a:pPr marL="0" lvl="0" indent="0" algn="ctr" rtl="0">
              <a:spcBef>
                <a:spcPts val="0"/>
              </a:spcBef>
              <a:spcAft>
                <a:spcPts val="0"/>
              </a:spcAft>
              <a:buClr>
                <a:schemeClr val="dk1"/>
              </a:buClr>
              <a:buSzPts val="1100"/>
              <a:buFont typeface="Arial"/>
              <a:buNone/>
            </a:pPr>
            <a:endParaRPr sz="1100" dirty="0">
              <a:solidFill>
                <a:schemeClr val="lt1"/>
              </a:solidFill>
            </a:endParaRPr>
          </a:p>
          <a:p>
            <a:pPr marL="0" lvl="0" indent="0" algn="ctr" rtl="0">
              <a:spcBef>
                <a:spcPts val="0"/>
              </a:spcBef>
              <a:spcAft>
                <a:spcPts val="0"/>
              </a:spcAft>
              <a:buClr>
                <a:schemeClr val="dk1"/>
              </a:buClr>
              <a:buSzPts val="1100"/>
              <a:buFont typeface="Arial"/>
              <a:buNone/>
            </a:pPr>
            <a:r>
              <a:rPr lang="en" sz="1100" b="1" dirty="0">
                <a:solidFill>
                  <a:schemeClr val="lt1"/>
                </a:solidFill>
              </a:rPr>
              <a:t>Space Grotesk</a:t>
            </a:r>
            <a:endParaRPr sz="1100" b="1" dirty="0">
              <a:solidFill>
                <a:schemeClr val="lt1"/>
              </a:solidFill>
            </a:endParaRPr>
          </a:p>
          <a:p>
            <a:pPr marL="0" lvl="0" indent="0" algn="ctr" rtl="0">
              <a:spcBef>
                <a:spcPts val="0"/>
              </a:spcBef>
              <a:spcAft>
                <a:spcPts val="0"/>
              </a:spcAft>
              <a:buClr>
                <a:schemeClr val="dk1"/>
              </a:buClr>
              <a:buSzPts val="1100"/>
              <a:buFont typeface="Arial"/>
              <a:buNone/>
            </a:pPr>
            <a:r>
              <a:rPr lang="en" sz="1100" dirty="0">
                <a:solidFill>
                  <a:schemeClr val="lt1"/>
                </a:solidFill>
              </a:rPr>
              <a:t>(</a:t>
            </a:r>
            <a:r>
              <a:rPr lang="en-IN" sz="1100" u="sng" dirty="0">
                <a:solidFill>
                  <a:schemeClr val="lt1"/>
                </a:solidFill>
              </a:rPr>
              <a:t>https://fonts.google.com/specimen/Space+Grotesk</a:t>
            </a:r>
            <a:r>
              <a:rPr lang="en" sz="1100" dirty="0">
                <a:solidFill>
                  <a:schemeClr val="lt1"/>
                </a:solidFill>
              </a:rPr>
              <a:t>)</a:t>
            </a:r>
            <a:endParaRPr sz="1100" dirty="0">
              <a:solidFill>
                <a:schemeClr val="lt1"/>
              </a:solidFill>
            </a:endParaRPr>
          </a:p>
        </p:txBody>
      </p:sp>
      <p:sp>
        <p:nvSpPr>
          <p:cNvPr id="974" name="Google Shape;974;p75"/>
          <p:cNvSpPr/>
          <p:nvPr/>
        </p:nvSpPr>
        <p:spPr>
          <a:xfrm>
            <a:off x="2052650" y="2947800"/>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5"/>
          <p:cNvSpPr/>
          <p:nvPr/>
        </p:nvSpPr>
        <p:spPr>
          <a:xfrm>
            <a:off x="3114470" y="2947800"/>
            <a:ext cx="791400" cy="754200"/>
          </a:xfrm>
          <a:prstGeom prst="roundRect">
            <a:avLst>
              <a:gd name="adj" fmla="val 16667"/>
            </a:avLst>
          </a:prstGeom>
          <a:solidFill>
            <a:srgbClr val="F0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5"/>
          <p:cNvSpPr/>
          <p:nvPr/>
        </p:nvSpPr>
        <p:spPr>
          <a:xfrm>
            <a:off x="4176289" y="294780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5"/>
          <p:cNvSpPr txBox="1"/>
          <p:nvPr/>
        </p:nvSpPr>
        <p:spPr>
          <a:xfrm>
            <a:off x="2052650"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sp>
        <p:nvSpPr>
          <p:cNvPr id="978" name="Google Shape;978;p75"/>
          <p:cNvSpPr txBox="1"/>
          <p:nvPr/>
        </p:nvSpPr>
        <p:spPr>
          <a:xfrm>
            <a:off x="3114475"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#f0efef</a:t>
            </a:r>
            <a:endParaRPr sz="1000">
              <a:solidFill>
                <a:schemeClr val="dk1"/>
              </a:solidFill>
            </a:endParaRPr>
          </a:p>
        </p:txBody>
      </p:sp>
      <p:sp>
        <p:nvSpPr>
          <p:cNvPr id="979" name="Google Shape;979;p75"/>
          <p:cNvSpPr txBox="1"/>
          <p:nvPr/>
        </p:nvSpPr>
        <p:spPr>
          <a:xfrm>
            <a:off x="4176300"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80" name="Google Shape;980;p75"/>
          <p:cNvSpPr/>
          <p:nvPr/>
        </p:nvSpPr>
        <p:spPr>
          <a:xfrm>
            <a:off x="5238125" y="2947800"/>
            <a:ext cx="791400" cy="754200"/>
          </a:xfrm>
          <a:prstGeom prst="roundRect">
            <a:avLst>
              <a:gd name="adj" fmla="val 16667"/>
            </a:avLst>
          </a:prstGeom>
          <a:solidFill>
            <a:srgbClr val="4619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5"/>
          <p:cNvSpPr txBox="1"/>
          <p:nvPr/>
        </p:nvSpPr>
        <p:spPr>
          <a:xfrm>
            <a:off x="5238125"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#4619bb</a:t>
            </a:r>
            <a:endParaRPr sz="1000">
              <a:solidFill>
                <a:srgbClr val="FFFFFF"/>
              </a:solidFill>
            </a:endParaRPr>
          </a:p>
        </p:txBody>
      </p:sp>
      <p:sp>
        <p:nvSpPr>
          <p:cNvPr id="982" name="Google Shape;982;p75"/>
          <p:cNvSpPr/>
          <p:nvPr/>
        </p:nvSpPr>
        <p:spPr>
          <a:xfrm>
            <a:off x="6299950" y="2947800"/>
            <a:ext cx="791400" cy="754200"/>
          </a:xfrm>
          <a:prstGeom prst="roundRect">
            <a:avLst>
              <a:gd name="adj" fmla="val 16667"/>
            </a:avLst>
          </a:prstGeom>
          <a:solidFill>
            <a:srgbClr val="20124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5"/>
          <p:cNvSpPr txBox="1"/>
          <p:nvPr/>
        </p:nvSpPr>
        <p:spPr>
          <a:xfrm>
            <a:off x="6299950" y="31048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#20124d</a:t>
            </a:r>
            <a:endParaRPr sz="1000">
              <a:solidFill>
                <a:srgbClr val="FFFFFF"/>
              </a:solidFill>
            </a:endParaRPr>
          </a:p>
        </p:txBody>
      </p:sp>
      <p:sp>
        <p:nvSpPr>
          <p:cNvPr id="984" name="Google Shape;984;p7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07"/>
        <p:cNvGrpSpPr/>
        <p:nvPr/>
      </p:nvGrpSpPr>
      <p:grpSpPr>
        <a:xfrm>
          <a:off x="0" y="0"/>
          <a:ext cx="0" cy="0"/>
          <a:chOff x="0" y="0"/>
          <a:chExt cx="0" cy="0"/>
        </a:xfrm>
      </p:grpSpPr>
      <p:pic>
        <p:nvPicPr>
          <p:cNvPr id="12608" name="Google Shape;12608;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IMAGE ENHANCEMENT</a:t>
            </a:r>
            <a:endParaRPr dirty="0">
              <a:solidFill>
                <a:srgbClr val="C00000"/>
              </a:solidFill>
            </a:endParaRPr>
          </a:p>
        </p:txBody>
      </p:sp>
      <p:sp>
        <p:nvSpPr>
          <p:cNvPr id="550" name="Google Shape;550;p41"/>
          <p:cNvSpPr txBox="1">
            <a:spLocks noGrp="1"/>
          </p:cNvSpPr>
          <p:nvPr>
            <p:ph type="subTitle" idx="2"/>
          </p:nvPr>
        </p:nvSpPr>
        <p:spPr>
          <a:xfrm>
            <a:off x="719999" y="1017724"/>
            <a:ext cx="7703999" cy="37328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pace Grotesk" pitchFamily="2" charset="0"/>
                <a:cs typeface="Space Grotesk" pitchFamily="2" charset="0"/>
              </a:rPr>
              <a:t>Image enhancement </a:t>
            </a:r>
            <a:r>
              <a:rPr lang="en-US" dirty="0">
                <a:latin typeface="Space Grotesk" pitchFamily="2" charset="0"/>
                <a:cs typeface="Space Grotesk" pitchFamily="2" charset="0"/>
              </a:rPr>
              <a:t>typically refers to the process of improving the visual quality of an image. There are various techniques and tools available for image enhancement, and the choice of method depends on the specific goals and characteristics of the image. </a:t>
            </a:r>
          </a:p>
          <a:p>
            <a:pPr marL="0" lvl="0" indent="0" algn="l" rtl="0">
              <a:spcBef>
                <a:spcPts val="0"/>
              </a:spcBef>
              <a:spcAft>
                <a:spcPts val="0"/>
              </a:spcAft>
              <a:buNone/>
            </a:pPr>
            <a:endParaRPr lang="en-US" dirty="0">
              <a:latin typeface="Space Grotesk" pitchFamily="2" charset="0"/>
              <a:cs typeface="Space Grotesk" pitchFamily="2" charset="0"/>
            </a:endParaRPr>
          </a:p>
          <a:p>
            <a:pPr marL="0" lvl="0" indent="0" algn="l" rtl="0">
              <a:spcBef>
                <a:spcPts val="0"/>
              </a:spcBef>
              <a:spcAft>
                <a:spcPts val="0"/>
              </a:spcAft>
              <a:buNone/>
            </a:pPr>
            <a:r>
              <a:rPr lang="en-US" dirty="0">
                <a:latin typeface="Space Grotesk" pitchFamily="2" charset="0"/>
                <a:cs typeface="Space Grotesk" pitchFamily="2" charset="0"/>
              </a:rPr>
              <a:t>Below are few of the techniques/methods:-</a:t>
            </a:r>
          </a:p>
          <a:p>
            <a:pPr marL="0" lvl="0" indent="0" algn="l" rtl="0">
              <a:spcBef>
                <a:spcPts val="0"/>
              </a:spcBef>
              <a:spcAft>
                <a:spcPts val="0"/>
              </a:spcAft>
              <a:buNone/>
            </a:pPr>
            <a:endParaRPr lang="en-US" dirty="0">
              <a:latin typeface="Space Grotesk" pitchFamily="2" charset="0"/>
              <a:cs typeface="Space Grotesk" pitchFamily="2" charset="0"/>
            </a:endParaRP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Brightness and Contrast Adjustment</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Color Correction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Sharpness Enhancement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Noise Reduction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Image Resizing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Histogram Equalization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Saturation Adjustment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HDR (High Dynamic Range)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Image Filtering    </a:t>
            </a:r>
          </a:p>
          <a:p>
            <a:pPr marL="171450" lvl="0" indent="-171450" algn="l" rtl="0">
              <a:spcBef>
                <a:spcPts val="0"/>
              </a:spcBef>
              <a:spcAft>
                <a:spcPts val="0"/>
              </a:spcAft>
              <a:buFont typeface="Arial" panose="020B0604020202020204" pitchFamily="34" charset="0"/>
              <a:buChar char="•"/>
            </a:pPr>
            <a:r>
              <a:rPr lang="en-US" dirty="0">
                <a:latin typeface="Space Grotesk" pitchFamily="2" charset="0"/>
                <a:cs typeface="Space Grotesk" pitchFamily="2" charset="0"/>
              </a:rPr>
              <a:t> Dehazing</a:t>
            </a:r>
          </a:p>
          <a:p>
            <a:pPr marL="171450" lvl="0" indent="-171450" algn="l" rtl="0">
              <a:spcBef>
                <a:spcPts val="0"/>
              </a:spcBef>
              <a:spcAft>
                <a:spcPts val="0"/>
              </a:spcAft>
              <a:buFont typeface="Arial" panose="020B0604020202020204" pitchFamily="34" charset="0"/>
              <a:buChar char="•"/>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In this mini-project, we’ll be focusing on the </a:t>
            </a:r>
            <a:r>
              <a:rPr lang="en-US" b="1" dirty="0">
                <a:latin typeface="Space Grotesk" pitchFamily="2" charset="0"/>
                <a:cs typeface="Space Grotesk" pitchFamily="2" charset="0"/>
              </a:rPr>
              <a:t>noise reduction </a:t>
            </a:r>
            <a:r>
              <a:rPr lang="en-US" dirty="0">
                <a:latin typeface="Space Grotesk" pitchFamily="2" charset="0"/>
                <a:cs typeface="Space Grotesk" pitchFamily="2" charset="0"/>
              </a:rPr>
              <a:t>aspect, as well as grazing over the other techniques, by using </a:t>
            </a:r>
            <a:r>
              <a:rPr lang="en-US" b="1" dirty="0">
                <a:latin typeface="Space Grotesk" pitchFamily="2" charset="0"/>
                <a:cs typeface="Space Grotesk" pitchFamily="2" charset="0"/>
              </a:rPr>
              <a:t>filters</a:t>
            </a:r>
            <a:r>
              <a:rPr lang="en-US" dirty="0">
                <a:latin typeface="Space Grotesk" pitchFamily="2" charset="0"/>
                <a:cs typeface="Space Grotesk" pitchFamily="2" charset="0"/>
              </a:rPr>
              <a:t> and </a:t>
            </a:r>
            <a:r>
              <a:rPr lang="en-US" b="1" dirty="0">
                <a:latin typeface="Space Grotesk" pitchFamily="2" charset="0"/>
                <a:cs typeface="Space Grotesk" pitchFamily="2" charset="0"/>
              </a:rPr>
              <a:t>implementing a code in Python </a:t>
            </a:r>
            <a:r>
              <a:rPr lang="en-US" dirty="0">
                <a:latin typeface="Space Grotesk" pitchFamily="2" charset="0"/>
                <a:cs typeface="Space Grotesk" pitchFamily="2" charset="0"/>
              </a:rPr>
              <a:t>using Python libraries.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FACTS ABOUT THE TECHNIQUES</a:t>
            </a:r>
            <a:endParaRPr dirty="0">
              <a:solidFill>
                <a:srgbClr val="C00000"/>
              </a:solidFill>
            </a:endParaRPr>
          </a:p>
        </p:txBody>
      </p:sp>
      <p:sp>
        <p:nvSpPr>
          <p:cNvPr id="550" name="Google Shape;550;p41"/>
          <p:cNvSpPr txBox="1">
            <a:spLocks noGrp="1"/>
          </p:cNvSpPr>
          <p:nvPr>
            <p:ph type="subTitle" idx="2"/>
          </p:nvPr>
        </p:nvSpPr>
        <p:spPr>
          <a:xfrm>
            <a:off x="719999" y="899651"/>
            <a:ext cx="7703999" cy="379882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Brightness and Contrast Adjustment</a:t>
            </a:r>
          </a:p>
          <a:p>
            <a:pPr marL="685800" lvl="1" indent="-228600" algn="l">
              <a:buFont typeface="Arial" panose="020B0604020202020204" pitchFamily="34" charset="0"/>
              <a:buChar char="•"/>
            </a:pPr>
            <a:r>
              <a:rPr lang="en-US" dirty="0">
                <a:latin typeface="Space Grotesk" pitchFamily="2" charset="0"/>
                <a:cs typeface="Space Grotesk" pitchFamily="2" charset="0"/>
              </a:rPr>
              <a:t>Adjust the brightness or contrast of an image</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Color Correction</a:t>
            </a:r>
          </a:p>
          <a:p>
            <a:pPr marL="685800" lvl="1" indent="-228600" algn="l">
              <a:buFont typeface="Arial" panose="020B0604020202020204" pitchFamily="34" charset="0"/>
              <a:buChar char="•"/>
            </a:pPr>
            <a:r>
              <a:rPr lang="en-US" dirty="0">
                <a:latin typeface="Space Grotesk" pitchFamily="2" charset="0"/>
                <a:cs typeface="Space Grotesk" pitchFamily="2" charset="0"/>
              </a:rPr>
              <a:t>Balancing the correct to correct any color cast   </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Sharpness Enhancement</a:t>
            </a:r>
          </a:p>
          <a:p>
            <a:pPr marL="685800" lvl="1" indent="-228600" algn="l">
              <a:buFont typeface="Arial" panose="020B0604020202020204" pitchFamily="34" charset="0"/>
              <a:buChar char="•"/>
            </a:pPr>
            <a:r>
              <a:rPr lang="en-US" dirty="0">
                <a:latin typeface="Space Grotesk" pitchFamily="2" charset="0"/>
                <a:cs typeface="Space Grotesk" pitchFamily="2" charset="0"/>
              </a:rPr>
              <a:t>Enhances the edges and details in the image   </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a:t>
            </a:r>
            <a:r>
              <a:rPr lang="en-US" b="1" dirty="0">
                <a:latin typeface="Space Grotesk" pitchFamily="2" charset="0"/>
                <a:cs typeface="Space Grotesk" pitchFamily="2" charset="0"/>
              </a:rPr>
              <a:t>Noise Reduction    </a:t>
            </a:r>
          </a:p>
          <a:p>
            <a:pPr marL="685800" lvl="1" indent="-228600" algn="l">
              <a:buFont typeface="Arial" panose="020B0604020202020204" pitchFamily="34" charset="0"/>
              <a:buChar char="•"/>
            </a:pPr>
            <a:r>
              <a:rPr lang="en-US" b="1" dirty="0">
                <a:latin typeface="Space Grotesk" pitchFamily="2" charset="0"/>
                <a:cs typeface="Space Grotesk" pitchFamily="2" charset="0"/>
              </a:rPr>
              <a:t>Removing unwanted noise signals in the image</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Image Resizing</a:t>
            </a:r>
          </a:p>
          <a:p>
            <a:pPr marL="685800" lvl="1" indent="-228600" algn="l">
              <a:buFont typeface="Arial" panose="020B0604020202020204" pitchFamily="34" charset="0"/>
              <a:buChar char="•"/>
            </a:pPr>
            <a:r>
              <a:rPr lang="en-US" dirty="0">
                <a:latin typeface="Space Grotesk" pitchFamily="2" charset="0"/>
                <a:cs typeface="Space Grotesk" pitchFamily="2" charset="0"/>
              </a:rPr>
              <a:t>Resizing an image while maintaining the same quality   </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Histogram Equalization</a:t>
            </a:r>
          </a:p>
          <a:p>
            <a:pPr marL="685800" lvl="1" indent="-228600" algn="l">
              <a:buFont typeface="Arial" panose="020B0604020202020204" pitchFamily="34" charset="0"/>
              <a:buChar char="•"/>
            </a:pPr>
            <a:r>
              <a:rPr lang="en-US" dirty="0">
                <a:latin typeface="Space Grotesk" pitchFamily="2" charset="0"/>
                <a:cs typeface="Space Grotesk" pitchFamily="2" charset="0"/>
              </a:rPr>
              <a:t>Spreads out the pixel intensities in an image to cover the entire range  </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Saturation Adjustment</a:t>
            </a:r>
          </a:p>
          <a:p>
            <a:pPr marL="685800" lvl="1" indent="-228600" algn="l">
              <a:buFont typeface="Arial" panose="020B0604020202020204" pitchFamily="34" charset="0"/>
              <a:buChar char="•"/>
            </a:pPr>
            <a:r>
              <a:rPr lang="en-US" dirty="0">
                <a:latin typeface="Space Grotesk" pitchFamily="2" charset="0"/>
                <a:cs typeface="Space Grotesk" pitchFamily="2" charset="0"/>
              </a:rPr>
              <a:t>Adjusting the saturation of colors in the image, controlling the vividness    </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HDR (High Dynamic Range)  </a:t>
            </a:r>
          </a:p>
          <a:p>
            <a:pPr marL="685800" lvl="1" indent="-228600" algn="l">
              <a:buFont typeface="Arial" panose="020B0604020202020204" pitchFamily="34" charset="0"/>
              <a:buChar char="•"/>
            </a:pPr>
            <a:r>
              <a:rPr lang="en-US" dirty="0">
                <a:latin typeface="Space Grotesk" pitchFamily="2" charset="0"/>
                <a:cs typeface="Space Grotesk" pitchFamily="2" charset="0"/>
              </a:rPr>
              <a:t> Capturing a wider range of tones/multiple exposures of the same scene</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Image Filtering    </a:t>
            </a:r>
          </a:p>
          <a:p>
            <a:pPr marL="685800" lvl="1" indent="-228600" algn="l">
              <a:buFont typeface="Arial" panose="020B0604020202020204" pitchFamily="34" charset="0"/>
              <a:buChar char="•"/>
            </a:pPr>
            <a:r>
              <a:rPr lang="en-US" dirty="0">
                <a:latin typeface="Space Grotesk" pitchFamily="2" charset="0"/>
                <a:cs typeface="Space Grotesk" pitchFamily="2" charset="0"/>
              </a:rPr>
              <a:t>Blur, vignette, sepia filters or effect addition</a:t>
            </a:r>
          </a:p>
          <a:p>
            <a:pPr marL="228600" lvl="0" indent="-228600" algn="l" rtl="0">
              <a:spcBef>
                <a:spcPts val="0"/>
              </a:spcBef>
              <a:spcAft>
                <a:spcPts val="0"/>
              </a:spcAft>
              <a:buFont typeface="+mj-lt"/>
              <a:buAutoNum type="arabicPeriod"/>
            </a:pPr>
            <a:r>
              <a:rPr lang="en-US" dirty="0">
                <a:latin typeface="Space Grotesk" pitchFamily="2" charset="0"/>
                <a:cs typeface="Space Grotesk" pitchFamily="2" charset="0"/>
              </a:rPr>
              <a:t> Dehazing</a:t>
            </a:r>
          </a:p>
          <a:p>
            <a:pPr marL="685800" lvl="1" indent="-228600" algn="l">
              <a:buFont typeface="Arial" panose="020B0604020202020204" pitchFamily="34" charset="0"/>
              <a:buChar char="•"/>
            </a:pPr>
            <a:r>
              <a:rPr lang="en-US" dirty="0">
                <a:latin typeface="Space Grotesk" pitchFamily="2" charset="0"/>
                <a:cs typeface="Space Grotesk" pitchFamily="2" charset="0"/>
              </a:rPr>
              <a:t>Reducing the impact of atmospheric haze in outdoor photos</a:t>
            </a:r>
          </a:p>
          <a:p>
            <a:pPr marL="0" lvl="0" indent="0" algn="l" rtl="0">
              <a:spcBef>
                <a:spcPts val="0"/>
              </a:spcBef>
              <a:spcAft>
                <a:spcPts val="0"/>
              </a:spcAft>
            </a:pPr>
            <a:endParaRPr lang="en-US" dirty="0">
              <a:latin typeface="Space Grotesk" pitchFamily="2" charset="0"/>
              <a:cs typeface="Space Grotesk" pitchFamily="2" charset="0"/>
            </a:endParaRPr>
          </a:p>
        </p:txBody>
      </p:sp>
    </p:spTree>
    <p:extLst>
      <p:ext uri="{BB962C8B-B14F-4D97-AF65-F5344CB8AC3E}">
        <p14:creationId xmlns:p14="http://schemas.microsoft.com/office/powerpoint/2010/main" val="117558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0"/>
          <p:cNvSpPr txBox="1">
            <a:spLocks noGrp="1"/>
          </p:cNvSpPr>
          <p:nvPr>
            <p:ph type="title"/>
          </p:nvPr>
        </p:nvSpPr>
        <p:spPr>
          <a:xfrm>
            <a:off x="1941200" y="2076663"/>
            <a:ext cx="520255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THEORY</a:t>
            </a:r>
            <a:endParaRPr dirty="0"/>
          </a:p>
        </p:txBody>
      </p:sp>
      <p:sp>
        <p:nvSpPr>
          <p:cNvPr id="542" name="Google Shape;542;p40"/>
          <p:cNvSpPr txBox="1">
            <a:spLocks noGrp="1"/>
          </p:cNvSpPr>
          <p:nvPr>
            <p:ph type="title" idx="2"/>
          </p:nvPr>
        </p:nvSpPr>
        <p:spPr>
          <a:xfrm>
            <a:off x="1941200" y="1224188"/>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543" name="Google Shape;543;p40"/>
          <p:cNvPicPr preferRelativeResize="0"/>
          <p:nvPr/>
        </p:nvPicPr>
        <p:blipFill>
          <a:blip r:embed="rId3">
            <a:alphaModFix/>
          </a:blip>
          <a:stretch>
            <a:fillRect/>
          </a:stretch>
        </p:blipFill>
        <p:spPr>
          <a:xfrm>
            <a:off x="2040050" y="3797582"/>
            <a:ext cx="1159200" cy="103500"/>
          </a:xfrm>
          <a:prstGeom prst="rect">
            <a:avLst/>
          </a:prstGeom>
          <a:noFill/>
          <a:ln>
            <a:noFill/>
          </a:ln>
        </p:spPr>
      </p:pic>
    </p:spTree>
    <p:extLst>
      <p:ext uri="{BB962C8B-B14F-4D97-AF65-F5344CB8AC3E}">
        <p14:creationId xmlns:p14="http://schemas.microsoft.com/office/powerpoint/2010/main" val="4280108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1"/>
          <p:cNvSpPr txBox="1">
            <a:spLocks noGrp="1"/>
          </p:cNvSpPr>
          <p:nvPr>
            <p:ph type="title"/>
          </p:nvPr>
        </p:nvSpPr>
        <p:spPr>
          <a:xfrm>
            <a:off x="719998" y="3269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C00000"/>
                </a:solidFill>
              </a:rPr>
              <a:t>NOISE REDUCTION</a:t>
            </a:r>
            <a:endParaRPr dirty="0">
              <a:solidFill>
                <a:srgbClr val="C00000"/>
              </a:solidFill>
            </a:endParaRPr>
          </a:p>
        </p:txBody>
      </p:sp>
      <p:sp>
        <p:nvSpPr>
          <p:cNvPr id="550" name="Google Shape;550;p41"/>
          <p:cNvSpPr txBox="1">
            <a:spLocks noGrp="1"/>
          </p:cNvSpPr>
          <p:nvPr>
            <p:ph type="subTitle" idx="2"/>
          </p:nvPr>
        </p:nvSpPr>
        <p:spPr>
          <a:xfrm>
            <a:off x="719999" y="899651"/>
            <a:ext cx="7703999" cy="379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latin typeface="Space Grotesk" pitchFamily="2" charset="0"/>
                <a:cs typeface="Space Grotesk" pitchFamily="2" charset="0"/>
              </a:rPr>
              <a:t>Unwanted changes in pixel values that do not belong in the scene are called noise in pictures. Sensor limitations, transmission interference, and environmental factors are among the causes of image noise. Improving an image's quality and sharpness by reducing or eliminating these undesired changes is what noise reduction is all about.</a:t>
            </a:r>
          </a:p>
          <a:p>
            <a:pPr marL="0" lvl="0" indent="0" algn="l" rtl="0">
              <a:spcBef>
                <a:spcPts val="0"/>
              </a:spcBef>
              <a:spcAft>
                <a:spcPts val="0"/>
              </a:spcAft>
            </a:pPr>
            <a:endParaRPr lang="en-US" dirty="0">
              <a:latin typeface="Space Grotesk" pitchFamily="2" charset="0"/>
              <a:cs typeface="Space Grotesk" pitchFamily="2" charset="0"/>
            </a:endParaRPr>
          </a:p>
          <a:p>
            <a:pPr marL="0" lvl="0" indent="0" algn="l" rtl="0">
              <a:spcBef>
                <a:spcPts val="0"/>
              </a:spcBef>
              <a:spcAft>
                <a:spcPts val="0"/>
              </a:spcAft>
            </a:pPr>
            <a:r>
              <a:rPr lang="en-US" dirty="0">
                <a:latin typeface="Space Grotesk" pitchFamily="2" charset="0"/>
                <a:cs typeface="Space Grotesk" pitchFamily="2" charset="0"/>
              </a:rPr>
              <a:t>There can be different types of noises, but in terms of being more studied upon, there are broadly two:-</a:t>
            </a:r>
          </a:p>
          <a:p>
            <a:pPr marL="0" lvl="0" indent="0" algn="l" rtl="0">
              <a:spcBef>
                <a:spcPts val="0"/>
              </a:spcBef>
              <a:spcAft>
                <a:spcPts val="0"/>
              </a:spcAft>
            </a:pPr>
            <a:endParaRPr lang="en-US" dirty="0">
              <a:latin typeface="Space Grotesk" pitchFamily="2" charset="0"/>
              <a:cs typeface="Space Grotesk" pitchFamily="2" charset="0"/>
            </a:endParaRPr>
          </a:p>
          <a:p>
            <a:pPr>
              <a:buFont typeface="+mj-lt"/>
              <a:buAutoNum type="arabicPeriod"/>
            </a:pPr>
            <a:r>
              <a:rPr lang="en-US" b="1" dirty="0">
                <a:latin typeface="Space Grotesk" pitchFamily="2" charset="0"/>
                <a:cs typeface="Space Grotesk" pitchFamily="2" charset="0"/>
              </a:rPr>
              <a:t>Gaussian Noise:</a:t>
            </a:r>
            <a:r>
              <a:rPr lang="en-US" dirty="0">
                <a:latin typeface="Space Grotesk" pitchFamily="2" charset="0"/>
                <a:cs typeface="Space Grotesk" pitchFamily="2" charset="0"/>
              </a:rPr>
              <a:t> This type of noise is characterized by random variations that follow a Gaussian (normal) distribution. It appears as random speckles and can affect both the brightness and color of individual pixels.</a:t>
            </a:r>
          </a:p>
          <a:p>
            <a:pPr>
              <a:buFont typeface="+mj-lt"/>
              <a:buAutoNum type="arabicPeriod"/>
            </a:pPr>
            <a:endParaRPr lang="en-US" dirty="0">
              <a:latin typeface="Space Grotesk" pitchFamily="2" charset="0"/>
              <a:cs typeface="Space Grotesk" pitchFamily="2" charset="0"/>
            </a:endParaRPr>
          </a:p>
          <a:p>
            <a:pPr>
              <a:buFont typeface="+mj-lt"/>
              <a:buAutoNum type="arabicPeriod"/>
            </a:pPr>
            <a:r>
              <a:rPr lang="en-US" b="1" dirty="0">
                <a:latin typeface="Space Grotesk" pitchFamily="2" charset="0"/>
                <a:cs typeface="Space Grotesk" pitchFamily="2" charset="0"/>
              </a:rPr>
              <a:t>Salt and Pepper Noise:</a:t>
            </a:r>
            <a:r>
              <a:rPr lang="en-US" dirty="0">
                <a:latin typeface="Space Grotesk" pitchFamily="2" charset="0"/>
                <a:cs typeface="Space Grotesk" pitchFamily="2" charset="0"/>
              </a:rPr>
              <a:t> This type of noise introduces random occurrences of very bright (salt) or very dark (pepper) pixels. It simulates the appearance of random, isolated outliers in the image.</a:t>
            </a:r>
          </a:p>
          <a:p>
            <a:pPr marL="0" lvl="0" indent="0" algn="l" rtl="0">
              <a:spcBef>
                <a:spcPts val="0"/>
              </a:spcBef>
              <a:spcAft>
                <a:spcPts val="0"/>
              </a:spcAft>
            </a:pPr>
            <a:r>
              <a:rPr lang="en-US" dirty="0">
                <a:latin typeface="Space Grotesk" pitchFamily="2" charset="0"/>
                <a:cs typeface="Space Grotesk" pitchFamily="2" charset="0"/>
              </a:rPr>
              <a:t> </a:t>
            </a:r>
          </a:p>
        </p:txBody>
      </p:sp>
    </p:spTree>
    <p:extLst>
      <p:ext uri="{BB962C8B-B14F-4D97-AF65-F5344CB8AC3E}">
        <p14:creationId xmlns:p14="http://schemas.microsoft.com/office/powerpoint/2010/main" val="148924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F34F-BF04-25DE-50C4-4E12FEDD3E66}"/>
              </a:ext>
            </a:extLst>
          </p:cNvPr>
          <p:cNvSpPr>
            <a:spLocks noGrp="1"/>
          </p:cNvSpPr>
          <p:nvPr>
            <p:ph type="title"/>
          </p:nvPr>
        </p:nvSpPr>
        <p:spPr/>
        <p:txBody>
          <a:bodyPr anchor="ctr"/>
          <a:lstStyle/>
          <a:p>
            <a:pPr algn="ctr"/>
            <a:r>
              <a:rPr lang="en-US" dirty="0"/>
              <a:t>Examples for noisy images</a:t>
            </a:r>
            <a:endParaRPr lang="en-IN" dirty="0"/>
          </a:p>
        </p:txBody>
      </p:sp>
      <p:pic>
        <p:nvPicPr>
          <p:cNvPr id="4" name="Picture 3">
            <a:extLst>
              <a:ext uri="{FF2B5EF4-FFF2-40B4-BE49-F238E27FC236}">
                <a16:creationId xmlns:a16="http://schemas.microsoft.com/office/drawing/2014/main" id="{1909105F-966F-8AC1-0857-3DA5AA9BD230}"/>
              </a:ext>
            </a:extLst>
          </p:cNvPr>
          <p:cNvPicPr>
            <a:picLocks noChangeAspect="1"/>
          </p:cNvPicPr>
          <p:nvPr/>
        </p:nvPicPr>
        <p:blipFill>
          <a:blip r:embed="rId2"/>
          <a:stretch>
            <a:fillRect/>
          </a:stretch>
        </p:blipFill>
        <p:spPr>
          <a:xfrm>
            <a:off x="720000" y="1264444"/>
            <a:ext cx="3230408" cy="3230408"/>
          </a:xfrm>
          <a:prstGeom prst="rect">
            <a:avLst/>
          </a:prstGeom>
        </p:spPr>
      </p:pic>
      <p:pic>
        <p:nvPicPr>
          <p:cNvPr id="8" name="Picture 7">
            <a:extLst>
              <a:ext uri="{FF2B5EF4-FFF2-40B4-BE49-F238E27FC236}">
                <a16:creationId xmlns:a16="http://schemas.microsoft.com/office/drawing/2014/main" id="{A055BFFE-2AFE-40CB-E864-B53EB0272BCD}"/>
              </a:ext>
            </a:extLst>
          </p:cNvPr>
          <p:cNvPicPr>
            <a:picLocks noChangeAspect="1"/>
          </p:cNvPicPr>
          <p:nvPr/>
        </p:nvPicPr>
        <p:blipFill>
          <a:blip r:embed="rId3"/>
          <a:stretch>
            <a:fillRect/>
          </a:stretch>
        </p:blipFill>
        <p:spPr>
          <a:xfrm>
            <a:off x="6008742" y="1264444"/>
            <a:ext cx="2415258" cy="3230408"/>
          </a:xfrm>
          <a:prstGeom prst="rect">
            <a:avLst/>
          </a:prstGeom>
        </p:spPr>
      </p:pic>
    </p:spTree>
    <p:extLst>
      <p:ext uri="{BB962C8B-B14F-4D97-AF65-F5344CB8AC3E}">
        <p14:creationId xmlns:p14="http://schemas.microsoft.com/office/powerpoint/2010/main" val="1718663870"/>
      </p:ext>
    </p:extLst>
  </p:cSld>
  <p:clrMapOvr>
    <a:masterClrMapping/>
  </p:clrMapOvr>
</p:sld>
</file>

<file path=ppt/theme/theme1.xml><?xml version="1.0" encoding="utf-8"?>
<a:theme xmlns:a="http://schemas.openxmlformats.org/drawingml/2006/main" name="Project Review Process by Slidesgo">
  <a:themeElements>
    <a:clrScheme name="Simple Light">
      <a:dk1>
        <a:srgbClr val="191919"/>
      </a:dk1>
      <a:lt1>
        <a:srgbClr val="F0EFEF"/>
      </a:lt1>
      <a:dk2>
        <a:srgbClr val="FFFFFF"/>
      </a:dk2>
      <a:lt2>
        <a:srgbClr val="4619BB"/>
      </a:lt2>
      <a:accent1>
        <a:srgbClr val="20124D"/>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TotalTime>
  <Words>1769</Words>
  <Application>Microsoft Office PowerPoint</Application>
  <PresentationFormat>On-screen Show (16:9)</PresentationFormat>
  <Paragraphs>186</Paragraphs>
  <Slides>38</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Inter</vt:lpstr>
      <vt:lpstr>Wingdings</vt:lpstr>
      <vt:lpstr>Space Grotesk</vt:lpstr>
      <vt:lpstr>Arial</vt:lpstr>
      <vt:lpstr>Lexend Black</vt:lpstr>
      <vt:lpstr>Proxima Nova</vt:lpstr>
      <vt:lpstr>Anaheim</vt:lpstr>
      <vt:lpstr>Project Review Process by Slidesgo</vt:lpstr>
      <vt:lpstr>Slidesgo Final Pages</vt:lpstr>
      <vt:lpstr>DIGITAL SIGNAL PROCESSING MINI-PROJECT</vt:lpstr>
      <vt:lpstr>IMAGE ENHACEMENT</vt:lpstr>
      <vt:lpstr>TABLE OF CONTENTS</vt:lpstr>
      <vt:lpstr>INTRODUCTION</vt:lpstr>
      <vt:lpstr>IMAGE ENHANCEMENT</vt:lpstr>
      <vt:lpstr>FACTS ABOUT THE TECHNIQUES</vt:lpstr>
      <vt:lpstr>THEORY</vt:lpstr>
      <vt:lpstr>NOISE REDUCTION</vt:lpstr>
      <vt:lpstr>Examples for noisy images</vt:lpstr>
      <vt:lpstr>NOISE REDUCTION</vt:lpstr>
      <vt:lpstr>MATHEMATICAL ANALYSIS</vt:lpstr>
      <vt:lpstr>MATHEMATICAL ANALYSIS</vt:lpstr>
      <vt:lpstr>MATHEMATICAL ANALYSIS</vt:lpstr>
      <vt:lpstr>CODE</vt:lpstr>
      <vt:lpstr>LIBRARIES USED</vt:lpstr>
      <vt:lpstr>1.CONVERTING TO GREYSCALE</vt:lpstr>
      <vt:lpstr>2.EDGE HANDLING</vt:lpstr>
      <vt:lpstr>3.CONVOLUTION</vt:lpstr>
      <vt:lpstr>4. FINAL OUTPUT</vt:lpstr>
      <vt:lpstr>EXTRAS</vt:lpstr>
      <vt:lpstr>SHARPENING</vt:lpstr>
      <vt:lpstr>IMAGE EDGE DETECTION</vt:lpstr>
      <vt:lpstr>BOX BLUR</vt:lpstr>
      <vt:lpstr>MEDIAN BLUR CODE</vt:lpstr>
      <vt:lpstr>DEMOS</vt:lpstr>
      <vt:lpstr>GAUSSIAN BLUR</vt:lpstr>
      <vt:lpstr>BOX BLUR</vt:lpstr>
      <vt:lpstr>MEDIAN BLUR</vt:lpstr>
      <vt:lpstr>MEDIAN BLUR</vt:lpstr>
      <vt:lpstr>SHARPENING</vt:lpstr>
      <vt:lpstr>SHARPENING</vt:lpstr>
      <vt:lpstr>EDGE DETECTION</vt:lpstr>
      <vt:lpstr>EDGE DETECTION</vt:lpstr>
      <vt:lpstr>REFERENCES</vt:lpstr>
      <vt:lpstr>REFERENCES</vt:lpstr>
      <vt:lpstr>THANKS!</vt:lpstr>
      <vt:lpstr>Fonts &amp; colors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 PROCESS</dc:title>
  <dc:creator>HP</dc:creator>
  <cp:lastModifiedBy>Jacob j</cp:lastModifiedBy>
  <cp:revision>18</cp:revision>
  <dcterms:modified xsi:type="dcterms:W3CDTF">2023-12-03T11:12:35Z</dcterms:modified>
</cp:coreProperties>
</file>